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51"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305" autoAdjust="0"/>
  </p:normalViewPr>
  <p:slideViewPr>
    <p:cSldViewPr>
      <p:cViewPr varScale="1">
        <p:scale>
          <a:sx n="91" d="100"/>
          <a:sy n="91" d="100"/>
        </p:scale>
        <p:origin x="108" y="5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514824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2/24/2017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2/24/2017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2/24/2017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2/24/2017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2/24/2017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2/24/2017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2/24/2017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2/24/2017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2/24/2017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2/24/2017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301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2/24/2017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2/24/2017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51" r:id="rId9"/>
    <p:sldLayoutId id="2147483654" r:id="rId10"/>
    <p:sldLayoutId id="21474836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US" altLang="en-US" sz="3600" dirty="0" smtClean="0">
                <a:latin typeface="+mj-lt"/>
              </a:rPr>
              <a:t>Microbiology an Introduction</a:t>
            </a:r>
            <a:endParaRPr lang="en-IN" sz="3600" dirty="0">
              <a:latin typeface="+mj-lt"/>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smtClean="0"/>
              <a:t>Twelfth </a:t>
            </a:r>
            <a:r>
              <a:rPr lang="en-US" altLang="en-US" sz="2400" dirty="0"/>
              <a:t>Edition</a:t>
            </a:r>
            <a:endParaRPr lang="en-IN" sz="2400" dirty="0" smtClean="0">
              <a:latin typeface="+mj-lt"/>
            </a:endParaRPr>
          </a:p>
        </p:txBody>
      </p:sp>
      <p:sp>
        <p:nvSpPr>
          <p:cNvPr id="4" name="Text Placeholder 3"/>
          <p:cNvSpPr>
            <a:spLocks noGrp="1"/>
          </p:cNvSpPr>
          <p:nvPr>
            <p:ph type="body" sz="quarter" idx="14"/>
          </p:nvPr>
        </p:nvSpPr>
        <p:spPr>
          <a:xfrm>
            <a:off x="4867832" y="1600201"/>
            <a:ext cx="3657600" cy="1600199"/>
          </a:xfrm>
        </p:spPr>
        <p:txBody>
          <a:bodyPr/>
          <a:lstStyle/>
          <a:p>
            <a:pPr algn="ctr"/>
            <a:r>
              <a:rPr lang="en-IN" sz="4000" b="1" dirty="0">
                <a:latin typeface="+mj-lt"/>
              </a:rPr>
              <a:t>Chapter </a:t>
            </a:r>
            <a:r>
              <a:rPr lang="en-IN" sz="4000" b="1" dirty="0" smtClean="0">
                <a:latin typeface="+mj-lt"/>
              </a:rPr>
              <a:t>26</a:t>
            </a:r>
            <a:endParaRPr lang="en-IN" sz="4000" dirty="0">
              <a:latin typeface="+mj-lt"/>
            </a:endParaRPr>
          </a:p>
        </p:txBody>
      </p:sp>
      <p:sp>
        <p:nvSpPr>
          <p:cNvPr id="5" name="Text Placeholder 4"/>
          <p:cNvSpPr>
            <a:spLocks noGrp="1"/>
          </p:cNvSpPr>
          <p:nvPr>
            <p:ph type="body" sz="quarter" idx="15"/>
          </p:nvPr>
        </p:nvSpPr>
        <p:spPr>
          <a:xfrm>
            <a:off x="4569823" y="3322637"/>
            <a:ext cx="4269377" cy="2239963"/>
          </a:xfrm>
        </p:spPr>
        <p:txBody>
          <a:bodyPr/>
          <a:lstStyle/>
          <a:p>
            <a:pPr algn="ctr">
              <a:defRPr/>
            </a:pPr>
            <a:r>
              <a:rPr lang="en-US" sz="3600" dirty="0"/>
              <a:t>Microbial Diseases of the Urinary and </a:t>
            </a:r>
            <a:r>
              <a:rPr lang="en-US" sz="3600" dirty="0" smtClean="0"/>
              <a:t>Reproductive Systems</a:t>
            </a:r>
            <a:endParaRPr lang="en-US" sz="3600" dirty="0"/>
          </a:p>
        </p:txBody>
      </p:sp>
      <p:pic>
        <p:nvPicPr>
          <p:cNvPr id="9" name="Picture 8" descr="Front Cover: Microbiology an Introduction Twelfth Edition by Tortora, Funke and Ca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8" y="1917946"/>
            <a:ext cx="3056316" cy="4149175"/>
          </a:xfrm>
          <a:prstGeom prst="rect">
            <a:avLst/>
          </a:prstGeom>
        </p:spPr>
      </p:pic>
      <p:sp>
        <p:nvSpPr>
          <p:cNvPr id="11" name="Text Placeholder 3"/>
          <p:cNvSpPr>
            <a:spLocks noGrp="1"/>
          </p:cNvSpPr>
          <p:nvPr>
            <p:ph type="body" sz="quarter" idx="14"/>
          </p:nvPr>
        </p:nvSpPr>
        <p:spPr>
          <a:xfrm>
            <a:off x="3733800" y="6477000"/>
            <a:ext cx="4933950" cy="180975"/>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Pearson Education, Inc. 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Structure and Function of the Reproductive </a:t>
            </a:r>
            <a:r>
              <a:rPr lang="en-US" sz="3600" dirty="0" smtClean="0">
                <a:latin typeface="+mj-lt"/>
              </a:rPr>
              <a:t>Systems </a:t>
            </a:r>
            <a:r>
              <a:rPr lang="en-US" sz="2000" b="0" dirty="0" smtClean="0">
                <a:latin typeface="+mj-lt"/>
              </a:rPr>
              <a:t>(3 of 3)</a:t>
            </a:r>
            <a:endParaRPr lang="en-IN" sz="2000" b="0" dirty="0">
              <a:latin typeface="+mj-lt"/>
            </a:endParaRPr>
          </a:p>
        </p:txBody>
      </p:sp>
      <p:sp>
        <p:nvSpPr>
          <p:cNvPr id="3" name="Content Placeholder 2"/>
          <p:cNvSpPr>
            <a:spLocks noGrp="1"/>
          </p:cNvSpPr>
          <p:nvPr>
            <p:ph idx="1"/>
          </p:nvPr>
        </p:nvSpPr>
        <p:spPr/>
        <p:txBody>
          <a:bodyPr/>
          <a:lstStyle/>
          <a:p>
            <a:r>
              <a:rPr lang="en-US" sz="2600" b="1" dirty="0"/>
              <a:t>Male reproductive system</a:t>
            </a:r>
          </a:p>
          <a:p>
            <a:pPr lvl="1"/>
            <a:r>
              <a:rPr lang="en-US" sz="2400" dirty="0"/>
              <a:t>Two testes</a:t>
            </a:r>
          </a:p>
          <a:p>
            <a:pPr lvl="1"/>
            <a:r>
              <a:rPr lang="en-US" sz="2400" dirty="0"/>
              <a:t>System of ducts</a:t>
            </a:r>
          </a:p>
          <a:p>
            <a:pPr lvl="2"/>
            <a:r>
              <a:rPr lang="en-US" sz="2200" dirty="0"/>
              <a:t>Epididymis</a:t>
            </a:r>
          </a:p>
          <a:p>
            <a:pPr lvl="2"/>
            <a:r>
              <a:rPr lang="en-US" sz="2200" dirty="0"/>
              <a:t>Ductus (vas) deferens</a:t>
            </a:r>
          </a:p>
          <a:p>
            <a:pPr lvl="2"/>
            <a:r>
              <a:rPr lang="en-US" sz="2200" dirty="0"/>
              <a:t>Ejaculatory duct</a:t>
            </a:r>
          </a:p>
          <a:p>
            <a:pPr lvl="2"/>
            <a:r>
              <a:rPr lang="en-US" sz="2200" dirty="0"/>
              <a:t>Urethra</a:t>
            </a:r>
          </a:p>
          <a:p>
            <a:pPr lvl="1"/>
            <a:r>
              <a:rPr lang="en-US" sz="2400" dirty="0"/>
              <a:t>Accessory glands</a:t>
            </a:r>
          </a:p>
          <a:p>
            <a:pPr lvl="1"/>
            <a:r>
              <a:rPr lang="en-US" sz="2400" dirty="0" smtClean="0"/>
              <a:t>Penis</a:t>
            </a:r>
            <a:endParaRPr lang="en-IN" sz="2400" dirty="0"/>
          </a:p>
        </p:txBody>
      </p:sp>
    </p:spTree>
    <p:extLst>
      <p:ext uri="{BB962C8B-B14F-4D97-AF65-F5344CB8AC3E}">
        <p14:creationId xmlns:p14="http://schemas.microsoft.com/office/powerpoint/2010/main" val="213759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26.3 </a:t>
            </a:r>
            <a:r>
              <a:rPr lang="en-US" sz="3600" dirty="0" smtClean="0">
                <a:solidFill>
                  <a:schemeClr val="bg2"/>
                </a:solidFill>
                <a:latin typeface="+mj-lt"/>
              </a:rPr>
              <a:t>Male </a:t>
            </a:r>
            <a:r>
              <a:rPr lang="en-US" sz="3600" dirty="0">
                <a:solidFill>
                  <a:schemeClr val="bg2"/>
                </a:solidFill>
                <a:latin typeface="+mj-lt"/>
              </a:rPr>
              <a:t>reproductive and urinary </a:t>
            </a:r>
            <a:r>
              <a:rPr lang="en-US" sz="3600" dirty="0" smtClean="0">
                <a:solidFill>
                  <a:schemeClr val="bg2"/>
                </a:solidFill>
                <a:latin typeface="+mj-lt"/>
              </a:rPr>
              <a:t>organs</a:t>
            </a:r>
            <a:endParaRPr lang="en-IN" sz="3600" dirty="0">
              <a:solidFill>
                <a:schemeClr val="bg2"/>
              </a:solidFill>
              <a:latin typeface="+mj-lt"/>
            </a:endParaRPr>
          </a:p>
        </p:txBody>
      </p:sp>
      <p:pic>
        <p:nvPicPr>
          <p:cNvPr id="4" name="Picture" descr="Diagram showing a side view section of the male pelvis. The rectum forms a broad tube leading to the anus, at the lower, back end. The penis, at the front, contains a urethral opening at the tip; the urethra extends from through the penis and upward through the prostate to the urinary bladder; the ureter extends upward from the urinary bladder. Below the base of the penis, the scrotum contains the testes, with one testis visible on the side. A seminal vesicle is located above and behind the prostate; the ejaculatory duct extends from the seminal vesicle through the prostate into the urethra. The ductus, vas, deferens also extend from the seminal vesicle, across the urinary bladder and above the pubic bone, in front to the urinary bladder, and then downward to the testi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6078" y="1666754"/>
            <a:ext cx="6271842" cy="4392854"/>
          </a:xfrm>
        </p:spPr>
      </p:pic>
    </p:spTree>
    <p:extLst>
      <p:ext uri="{BB962C8B-B14F-4D97-AF65-F5344CB8AC3E}">
        <p14:creationId xmlns:p14="http://schemas.microsoft.com/office/powerpoint/2010/main" val="52558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Check Your </a:t>
            </a:r>
            <a:r>
              <a:rPr lang="en-US" altLang="en-US" sz="3600" dirty="0" smtClean="0">
                <a:latin typeface="+mj-lt"/>
              </a:rPr>
              <a:t>Understanding-2</a:t>
            </a:r>
            <a:endParaRPr lang="en-IN" sz="2000" b="0" dirty="0">
              <a:solidFill>
                <a:srgbClr val="FF0000"/>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a:t>Check Your Understanding</a:t>
            </a:r>
          </a:p>
          <a:p>
            <a:pPr marL="255600" indent="-255600">
              <a:buFont typeface="Wingdings" charset="2"/>
              <a:buChar char="ü"/>
            </a:pPr>
            <a:r>
              <a:rPr lang="en-US" altLang="en-US" sz="2400" dirty="0"/>
              <a:t>Look at Figure 26.2. Is a microbe entering the female reproductive system (the uterus, etc.) necessarily also entering the bladder, causing cystitis?</a:t>
            </a:r>
            <a:br>
              <a:rPr lang="en-US" altLang="en-US" sz="2400" dirty="0"/>
            </a:br>
            <a:r>
              <a:rPr lang="en-US" altLang="en-US" sz="2400" dirty="0" smtClean="0"/>
              <a:t>26-2</a:t>
            </a:r>
            <a:endParaRPr lang="en-IN" sz="2400" dirty="0"/>
          </a:p>
        </p:txBody>
      </p:sp>
    </p:spTree>
    <p:extLst>
      <p:ext uri="{BB962C8B-B14F-4D97-AF65-F5344CB8AC3E}">
        <p14:creationId xmlns:p14="http://schemas.microsoft.com/office/powerpoint/2010/main" val="345495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Normal Microbiota of the Urinary and Reproductive </a:t>
            </a:r>
            <a:r>
              <a:rPr lang="en-US" sz="3600" dirty="0" smtClean="0">
                <a:latin typeface="+mj-lt"/>
              </a:rPr>
              <a:t>Systems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sz="2600" b="1" dirty="0"/>
              <a:t>Learning Objective</a:t>
            </a:r>
          </a:p>
          <a:p>
            <a:pPr marL="0" indent="0">
              <a:buNone/>
            </a:pPr>
            <a:r>
              <a:rPr lang="en-US" sz="2400" dirty="0" smtClean="0"/>
              <a:t>26-3 Describe </a:t>
            </a:r>
            <a:r>
              <a:rPr lang="en-US" sz="2400" dirty="0"/>
              <a:t>the normal microbiota of the upper urinary tract, the male urethra, and the female urethra and vagina</a:t>
            </a:r>
            <a:r>
              <a:rPr lang="en-US" sz="2400" dirty="0" smtClean="0"/>
              <a:t>.</a:t>
            </a:r>
            <a:endParaRPr lang="en-IN" sz="2400" dirty="0"/>
          </a:p>
        </p:txBody>
      </p:sp>
    </p:spTree>
    <p:extLst>
      <p:ext uri="{BB962C8B-B14F-4D97-AF65-F5344CB8AC3E}">
        <p14:creationId xmlns:p14="http://schemas.microsoft.com/office/powerpoint/2010/main" val="102177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Normal Microbiota of the Urinary and Reproductive </a:t>
            </a:r>
            <a:r>
              <a:rPr lang="en-US" sz="3600" dirty="0" smtClean="0">
                <a:latin typeface="+mj-lt"/>
              </a:rPr>
              <a:t>Systems </a:t>
            </a:r>
            <a:r>
              <a:rPr 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3809999"/>
          </a:xfrm>
        </p:spPr>
        <p:txBody>
          <a:bodyPr/>
          <a:lstStyle/>
          <a:p>
            <a:r>
              <a:rPr lang="en-US" altLang="en-US" sz="2600" dirty="0"/>
              <a:t>Urinary bladder and upper urinary tract are sterile</a:t>
            </a:r>
          </a:p>
          <a:p>
            <a:r>
              <a:rPr lang="en-US" altLang="en-US" sz="2600" dirty="0"/>
              <a:t>Predominant microbes of the vagina:</a:t>
            </a:r>
          </a:p>
          <a:p>
            <a:pPr lvl="1"/>
            <a:r>
              <a:rPr lang="en-US" altLang="en-US" sz="2400" dirty="0"/>
              <a:t>Lactobacilli</a:t>
            </a:r>
          </a:p>
          <a:p>
            <a:pPr lvl="2"/>
            <a:r>
              <a:rPr lang="en-US" altLang="en-US" sz="2200" dirty="0"/>
              <a:t>Produce H</a:t>
            </a:r>
            <a:r>
              <a:rPr lang="en-US" altLang="en-US" sz="2200" baseline="-25000" dirty="0"/>
              <a:t>2</a:t>
            </a:r>
            <a:r>
              <a:rPr lang="en-US" altLang="en-US" sz="2200" dirty="0"/>
              <a:t>O</a:t>
            </a:r>
            <a:r>
              <a:rPr lang="en-US" altLang="en-US" sz="2200" baseline="-25000" dirty="0"/>
              <a:t>2</a:t>
            </a:r>
            <a:r>
              <a:rPr lang="en-US" altLang="en-US" sz="2200" dirty="0"/>
              <a:t> and lactic acid</a:t>
            </a:r>
          </a:p>
          <a:p>
            <a:pPr lvl="2"/>
            <a:r>
              <a:rPr lang="en-US" altLang="en-US" sz="2200" dirty="0"/>
              <a:t>Growth promoted by estrogen</a:t>
            </a:r>
          </a:p>
          <a:p>
            <a:pPr lvl="1"/>
            <a:r>
              <a:rPr lang="en-US" altLang="en-US" sz="2400" dirty="0"/>
              <a:t>Streptococci, anaerobes, some gram-negatives</a:t>
            </a:r>
          </a:p>
          <a:p>
            <a:pPr lvl="1"/>
            <a:r>
              <a:rPr lang="en-US" altLang="en-US" sz="2400" b="1" dirty="0"/>
              <a:t>Candida albicans</a:t>
            </a:r>
            <a:r>
              <a:rPr lang="en-US" altLang="en-US" sz="2400" dirty="0"/>
              <a:t> yeast</a:t>
            </a:r>
          </a:p>
          <a:p>
            <a:r>
              <a:rPr lang="en-US" altLang="en-US" sz="2600" dirty="0"/>
              <a:t>Male urethra is usually </a:t>
            </a:r>
            <a:r>
              <a:rPr lang="en-US" altLang="en-US" sz="2600" dirty="0" smtClean="0"/>
              <a:t>sterile</a:t>
            </a:r>
            <a:endParaRPr lang="en-IN" sz="2600" dirty="0"/>
          </a:p>
        </p:txBody>
      </p:sp>
    </p:spTree>
    <p:extLst>
      <p:ext uri="{BB962C8B-B14F-4D97-AF65-F5344CB8AC3E}">
        <p14:creationId xmlns:p14="http://schemas.microsoft.com/office/powerpoint/2010/main" val="1731211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Check Your </a:t>
            </a:r>
            <a:r>
              <a:rPr lang="en-US" altLang="en-US" sz="3600" dirty="0" smtClean="0">
                <a:latin typeface="+mj-lt"/>
              </a:rPr>
              <a:t>Understanding-3</a:t>
            </a:r>
            <a:endParaRPr lang="en-IN" sz="2000" b="0" dirty="0">
              <a:solidFill>
                <a:srgbClr val="FF0000"/>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a:latin typeface="+mj-lt"/>
              </a:rPr>
              <a:t>Check Your Understanding</a:t>
            </a:r>
          </a:p>
          <a:p>
            <a:pPr marL="255600" indent="-255600">
              <a:buFont typeface="Wingdings" charset="2"/>
              <a:buChar char="ü"/>
            </a:pPr>
            <a:r>
              <a:rPr lang="en-US" altLang="en-US" sz="2400" dirty="0">
                <a:latin typeface="+mj-lt"/>
              </a:rPr>
              <a:t>What is the association between estrogens and the microbiota of the vagina?</a:t>
            </a:r>
            <a:br>
              <a:rPr lang="en-US" altLang="en-US" sz="2400" dirty="0">
                <a:latin typeface="+mj-lt"/>
              </a:rPr>
            </a:br>
            <a:r>
              <a:rPr lang="en-US" altLang="en-US" sz="2400" dirty="0" smtClean="0">
                <a:latin typeface="+mj-lt"/>
              </a:rPr>
              <a:t>26-3</a:t>
            </a:r>
            <a:endParaRPr lang="en-IN" sz="2400" dirty="0">
              <a:latin typeface="+mj-lt"/>
            </a:endParaRPr>
          </a:p>
        </p:txBody>
      </p:sp>
    </p:spTree>
    <p:extLst>
      <p:ext uri="{BB962C8B-B14F-4D97-AF65-F5344CB8AC3E}">
        <p14:creationId xmlns:p14="http://schemas.microsoft.com/office/powerpoint/2010/main" val="421943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Bacterial Diseases of the Urinary </a:t>
            </a:r>
            <a:r>
              <a:rPr lang="en-US" sz="3600" dirty="0" smtClean="0">
                <a:latin typeface="+mj-lt"/>
              </a:rPr>
              <a:t>System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2667000"/>
          </a:xfrm>
        </p:spPr>
        <p:txBody>
          <a:bodyPr/>
          <a:lstStyle/>
          <a:p>
            <a:pPr marL="0" indent="0">
              <a:buNone/>
            </a:pPr>
            <a:r>
              <a:rPr lang="en-US" sz="2600" b="1" dirty="0"/>
              <a:t>Learning Objectives</a:t>
            </a:r>
          </a:p>
          <a:p>
            <a:pPr marL="0" indent="0">
              <a:buNone/>
            </a:pPr>
            <a:r>
              <a:rPr lang="en-US" sz="2400" dirty="0" smtClean="0"/>
              <a:t>26-4 Describe </a:t>
            </a:r>
            <a:r>
              <a:rPr lang="en-US" sz="2400" dirty="0"/>
              <a:t>the modes of transmission for urinary and reproductive system infections.</a:t>
            </a:r>
          </a:p>
          <a:p>
            <a:pPr marL="0" indent="0">
              <a:buNone/>
            </a:pPr>
            <a:r>
              <a:rPr lang="en-US" sz="2400" dirty="0" smtClean="0"/>
              <a:t>26-5 List </a:t>
            </a:r>
            <a:r>
              <a:rPr lang="en-US" sz="2400" dirty="0"/>
              <a:t>the microorganisms that cause cystitis, pyelonephritis, and leptospirosis, and name the predisposing factors for these diseases</a:t>
            </a:r>
            <a:r>
              <a:rPr lang="en-US" sz="2400" dirty="0" smtClean="0"/>
              <a:t>.</a:t>
            </a:r>
            <a:endParaRPr lang="en-IN" sz="2400" dirty="0"/>
          </a:p>
        </p:txBody>
      </p:sp>
    </p:spTree>
    <p:extLst>
      <p:ext uri="{BB962C8B-B14F-4D97-AF65-F5344CB8AC3E}">
        <p14:creationId xmlns:p14="http://schemas.microsoft.com/office/powerpoint/2010/main" val="325682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Bacterial Diseases of the Urinary </a:t>
            </a:r>
            <a:r>
              <a:rPr lang="en-US" sz="3600" dirty="0" smtClean="0">
                <a:latin typeface="+mj-lt"/>
              </a:rPr>
              <a:t>System </a:t>
            </a:r>
            <a:r>
              <a:rPr lang="en-US" sz="2000" b="0" dirty="0" smtClean="0">
                <a:latin typeface="+mj-lt"/>
              </a:rPr>
              <a:t>(2 of 2)</a:t>
            </a:r>
            <a:endParaRPr lang="en-IN" sz="2000" b="0" dirty="0">
              <a:latin typeface="+mj-lt"/>
            </a:endParaRPr>
          </a:p>
        </p:txBody>
      </p:sp>
      <p:sp>
        <p:nvSpPr>
          <p:cNvPr id="3" name="Content Placeholder 2"/>
          <p:cNvSpPr>
            <a:spLocks noGrp="1"/>
          </p:cNvSpPr>
          <p:nvPr>
            <p:ph idx="1"/>
          </p:nvPr>
        </p:nvSpPr>
        <p:spPr/>
        <p:txBody>
          <a:bodyPr/>
          <a:lstStyle/>
          <a:p>
            <a:pPr>
              <a:spcBef>
                <a:spcPts val="600"/>
              </a:spcBef>
            </a:pPr>
            <a:r>
              <a:rPr lang="en-US" sz="2600" dirty="0"/>
              <a:t>Urethritis</a:t>
            </a:r>
          </a:p>
          <a:p>
            <a:pPr lvl="1"/>
            <a:r>
              <a:rPr lang="en-US" sz="2400" dirty="0"/>
              <a:t>An inflammation of the urethra</a:t>
            </a:r>
          </a:p>
          <a:p>
            <a:pPr>
              <a:spcBef>
                <a:spcPts val="600"/>
              </a:spcBef>
            </a:pPr>
            <a:r>
              <a:rPr lang="en-US" sz="2600" b="1" dirty="0"/>
              <a:t>Cystitis</a:t>
            </a:r>
          </a:p>
          <a:p>
            <a:pPr lvl="1"/>
            <a:r>
              <a:rPr lang="en-US" sz="2400" dirty="0"/>
              <a:t>An inflammation of the urinary bladder </a:t>
            </a:r>
          </a:p>
          <a:p>
            <a:pPr>
              <a:spcBef>
                <a:spcPts val="600"/>
              </a:spcBef>
            </a:pPr>
            <a:r>
              <a:rPr lang="en-US" sz="2600" dirty="0"/>
              <a:t>Ureteritis</a:t>
            </a:r>
          </a:p>
          <a:p>
            <a:pPr lvl="1"/>
            <a:r>
              <a:rPr lang="en-US" sz="2400" dirty="0"/>
              <a:t>Infection of the ureters</a:t>
            </a:r>
          </a:p>
          <a:p>
            <a:pPr>
              <a:spcBef>
                <a:spcPts val="600"/>
              </a:spcBef>
            </a:pPr>
            <a:r>
              <a:rPr lang="en-US" sz="2600" b="1" dirty="0"/>
              <a:t>Pyelonephritis</a:t>
            </a:r>
          </a:p>
          <a:p>
            <a:pPr lvl="1"/>
            <a:r>
              <a:rPr lang="en-US" sz="2400" dirty="0"/>
              <a:t>An inflammation of one or both kidneys</a:t>
            </a:r>
          </a:p>
          <a:p>
            <a:pPr>
              <a:spcBef>
                <a:spcPts val="600"/>
              </a:spcBef>
            </a:pPr>
            <a:r>
              <a:rPr lang="en-US" sz="2600" dirty="0"/>
              <a:t>7 million urinary tract infections annually</a:t>
            </a:r>
          </a:p>
          <a:p>
            <a:pPr lvl="1"/>
            <a:r>
              <a:rPr lang="en-US" sz="2400" dirty="0"/>
              <a:t>Most due to </a:t>
            </a:r>
            <a:r>
              <a:rPr lang="en-US" sz="2400" b="1" dirty="0"/>
              <a:t>Escherichia </a:t>
            </a:r>
            <a:r>
              <a:rPr lang="en-US" sz="2400" b="1" dirty="0" smtClean="0"/>
              <a:t>coli</a:t>
            </a:r>
            <a:endParaRPr lang="en-IN" sz="2400" b="1" dirty="0"/>
          </a:p>
        </p:txBody>
      </p:sp>
    </p:spTree>
    <p:extLst>
      <p:ext uri="{BB962C8B-B14F-4D97-AF65-F5344CB8AC3E}">
        <p14:creationId xmlns:p14="http://schemas.microsoft.com/office/powerpoint/2010/main" val="105581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Cystitis</a:t>
            </a:r>
            <a:endParaRPr lang="en-IN" sz="2000" b="0" dirty="0">
              <a:latin typeface="+mj-lt"/>
            </a:endParaRPr>
          </a:p>
        </p:txBody>
      </p:sp>
      <p:sp>
        <p:nvSpPr>
          <p:cNvPr id="3" name="Content Placeholder 2"/>
          <p:cNvSpPr>
            <a:spLocks noGrp="1"/>
          </p:cNvSpPr>
          <p:nvPr>
            <p:ph idx="1"/>
          </p:nvPr>
        </p:nvSpPr>
        <p:spPr>
          <a:xfrm>
            <a:off x="457200" y="1600200"/>
            <a:ext cx="8001000" cy="4525963"/>
          </a:xfrm>
        </p:spPr>
        <p:txBody>
          <a:bodyPr/>
          <a:lstStyle/>
          <a:p>
            <a:r>
              <a:rPr lang="en-US" sz="2600" dirty="0"/>
              <a:t>Commonly caused by </a:t>
            </a:r>
            <a:r>
              <a:rPr lang="en-US" sz="2600" b="1" dirty="0"/>
              <a:t>E. coli;</a:t>
            </a:r>
            <a:r>
              <a:rPr lang="en-US" sz="2600" dirty="0"/>
              <a:t> also </a:t>
            </a:r>
            <a:r>
              <a:rPr lang="en-US" sz="2600" b="1" dirty="0"/>
              <a:t>Staphylococcus</a:t>
            </a:r>
            <a:r>
              <a:rPr lang="en-US" sz="2600" i="1" dirty="0"/>
              <a:t> </a:t>
            </a:r>
            <a:r>
              <a:rPr lang="en-US" sz="2600" b="1" dirty="0"/>
              <a:t>saprophyticus</a:t>
            </a:r>
          </a:p>
          <a:p>
            <a:r>
              <a:rPr lang="en-US" sz="2600" dirty="0"/>
              <a:t>Dysuria (difficult or painful urination); pyuria</a:t>
            </a:r>
          </a:p>
          <a:p>
            <a:r>
              <a:rPr lang="en-US" sz="2600" dirty="0"/>
              <a:t>Eight times more common in women than men</a:t>
            </a:r>
          </a:p>
          <a:p>
            <a:pPr lvl="1"/>
            <a:r>
              <a:rPr lang="en-US" sz="2400" dirty="0"/>
              <a:t>Due to the short length of the urethra</a:t>
            </a:r>
          </a:p>
          <a:p>
            <a:r>
              <a:rPr lang="en-US" sz="2600" dirty="0"/>
              <a:t>Diagnosis: </a:t>
            </a:r>
            <a:r>
              <a:rPr lang="en-US" sz="2600" dirty="0" smtClean="0"/>
              <a:t>&gt;100 </a:t>
            </a:r>
            <a:r>
              <a:rPr lang="en-US" sz="2600" dirty="0"/>
              <a:t>CFU/ml of potential pathogens and a positive leukocyte esterase (LE) test</a:t>
            </a:r>
          </a:p>
          <a:p>
            <a:r>
              <a:rPr lang="en-US" sz="2600" dirty="0"/>
              <a:t>Treatment with </a:t>
            </a:r>
            <a:r>
              <a:rPr lang="en-US" sz="2600" dirty="0" smtClean="0"/>
              <a:t>trimethoprim-sulfamethexazole</a:t>
            </a:r>
            <a:endParaRPr lang="en-IN" sz="2600" dirty="0"/>
          </a:p>
        </p:txBody>
      </p:sp>
    </p:spTree>
    <p:extLst>
      <p:ext uri="{BB962C8B-B14F-4D97-AF65-F5344CB8AC3E}">
        <p14:creationId xmlns:p14="http://schemas.microsoft.com/office/powerpoint/2010/main" val="331754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Pyelonephritis</a:t>
            </a:r>
            <a:endParaRPr lang="en-IN" sz="3600" dirty="0">
              <a:latin typeface="+mj-lt"/>
            </a:endParaRPr>
          </a:p>
        </p:txBody>
      </p:sp>
      <p:sp>
        <p:nvSpPr>
          <p:cNvPr id="3" name="Content Placeholder 2"/>
          <p:cNvSpPr>
            <a:spLocks noGrp="1"/>
          </p:cNvSpPr>
          <p:nvPr>
            <p:ph idx="1"/>
          </p:nvPr>
        </p:nvSpPr>
        <p:spPr>
          <a:xfrm>
            <a:off x="457200" y="1600201"/>
            <a:ext cx="8229600" cy="3810000"/>
          </a:xfrm>
        </p:spPr>
        <p:txBody>
          <a:bodyPr/>
          <a:lstStyle/>
          <a:p>
            <a:r>
              <a:rPr lang="en-US" sz="2600" dirty="0"/>
              <a:t>75% of cases caused by </a:t>
            </a:r>
            <a:r>
              <a:rPr lang="en-US" sz="2600" b="1" dirty="0"/>
              <a:t>E. coli</a:t>
            </a:r>
          </a:p>
          <a:p>
            <a:r>
              <a:rPr lang="en-US" sz="2600" dirty="0"/>
              <a:t>Fever and back or flank pain</a:t>
            </a:r>
          </a:p>
          <a:p>
            <a:r>
              <a:rPr lang="en-US" sz="2600" dirty="0"/>
              <a:t>Generally results in bacteremia</a:t>
            </a:r>
          </a:p>
          <a:p>
            <a:r>
              <a:rPr lang="en-US" sz="2600" dirty="0"/>
              <a:t>Can form scar tissue in kidneys and become life- threatening</a:t>
            </a:r>
          </a:p>
          <a:p>
            <a:r>
              <a:rPr lang="en-US" sz="2600" dirty="0"/>
              <a:t>Diagnosis: </a:t>
            </a:r>
            <a:r>
              <a:rPr lang="en-US" sz="2600" dirty="0" smtClean="0"/>
              <a:t>&gt;10,000 </a:t>
            </a:r>
            <a:r>
              <a:rPr lang="en-US" sz="2600" dirty="0"/>
              <a:t>CFU/ml and a positive LE test</a:t>
            </a:r>
          </a:p>
          <a:p>
            <a:r>
              <a:rPr lang="en-US" sz="2600" dirty="0"/>
              <a:t>Treatment with </a:t>
            </a:r>
            <a:r>
              <a:rPr lang="en-US" sz="2600" dirty="0" smtClean="0"/>
              <a:t>cephalosporin</a:t>
            </a:r>
            <a:endParaRPr lang="en-IN" sz="2600" dirty="0"/>
          </a:p>
        </p:txBody>
      </p:sp>
    </p:spTree>
    <p:extLst>
      <p:ext uri="{BB962C8B-B14F-4D97-AF65-F5344CB8AC3E}">
        <p14:creationId xmlns:p14="http://schemas.microsoft.com/office/powerpoint/2010/main" val="105744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Leptospira I</a:t>
            </a:r>
            <a:r>
              <a:rPr lang="en-US" sz="3600" dirty="0" smtClean="0">
                <a:latin typeface="+mj-lt"/>
              </a:rPr>
              <a:t>nterrogans</a:t>
            </a:r>
            <a:endParaRPr lang="en-IN" sz="3600" dirty="0">
              <a:solidFill>
                <a:srgbClr val="FF0000"/>
              </a:solidFill>
              <a:latin typeface="+mj-lt"/>
            </a:endParaRPr>
          </a:p>
        </p:txBody>
      </p:sp>
      <p:pic>
        <p:nvPicPr>
          <p:cNvPr id="4" name="Picture" descr="Micrograph showing a number of clusters of long, wavy cells, Leptospira interroga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600200"/>
            <a:ext cx="4142661" cy="4709735"/>
          </a:xfrm>
          <a:prstGeom prst="rect">
            <a:avLst/>
          </a:prstGeom>
        </p:spPr>
      </p:pic>
    </p:spTree>
    <p:extLst>
      <p:ext uri="{BB962C8B-B14F-4D97-AF65-F5344CB8AC3E}">
        <p14:creationId xmlns:p14="http://schemas.microsoft.com/office/powerpoint/2010/main" val="175179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Leptospirosis</a:t>
            </a:r>
            <a:endParaRPr lang="en-IN" sz="3600" dirty="0">
              <a:latin typeface="+mj-lt"/>
            </a:endParaRPr>
          </a:p>
        </p:txBody>
      </p:sp>
      <p:sp>
        <p:nvSpPr>
          <p:cNvPr id="3" name="Content Placeholder 2"/>
          <p:cNvSpPr>
            <a:spLocks noGrp="1"/>
          </p:cNvSpPr>
          <p:nvPr>
            <p:ph idx="1"/>
          </p:nvPr>
        </p:nvSpPr>
        <p:spPr/>
        <p:txBody>
          <a:bodyPr/>
          <a:lstStyle/>
          <a:p>
            <a:r>
              <a:rPr lang="en-US" sz="2600" dirty="0"/>
              <a:t>Caused by </a:t>
            </a:r>
            <a:r>
              <a:rPr lang="en-US" sz="2600" b="1" dirty="0"/>
              <a:t>Leptospira interrogans</a:t>
            </a:r>
          </a:p>
          <a:p>
            <a:pPr lvl="1"/>
            <a:r>
              <a:rPr lang="en-US" sz="2400" dirty="0"/>
              <a:t>Fine spiral; stains poorly; obligate aerobe</a:t>
            </a:r>
          </a:p>
          <a:p>
            <a:r>
              <a:rPr lang="en-US" sz="2600" dirty="0"/>
              <a:t>Transmitted by skin/mucosal contact from urine-contaminated water from domestic or wild animals</a:t>
            </a:r>
          </a:p>
          <a:p>
            <a:r>
              <a:rPr lang="en-US" sz="2600" dirty="0"/>
              <a:t>Headaches, muscular aches, fever</a:t>
            </a:r>
          </a:p>
          <a:p>
            <a:pPr lvl="1"/>
            <a:r>
              <a:rPr lang="en-US" sz="2400" dirty="0"/>
              <a:t>Kidney failure (Weil</a:t>
            </a:r>
            <a:r>
              <a:rPr lang="fr-FR" sz="2400" dirty="0"/>
              <a:t>'</a:t>
            </a:r>
            <a:r>
              <a:rPr lang="en-US" sz="2400" dirty="0"/>
              <a:t>s disease)</a:t>
            </a:r>
          </a:p>
          <a:p>
            <a:pPr lvl="1"/>
            <a:r>
              <a:rPr lang="en-US" sz="2400" dirty="0"/>
              <a:t>Pulmonary hemorrhagic syndrome</a:t>
            </a:r>
          </a:p>
          <a:p>
            <a:r>
              <a:rPr lang="en-US" sz="2600" dirty="0"/>
              <a:t>Diagnosed with a rapid serological test</a:t>
            </a:r>
          </a:p>
          <a:p>
            <a:r>
              <a:rPr lang="en-US" sz="2600" dirty="0"/>
              <a:t>Treatment with </a:t>
            </a:r>
            <a:r>
              <a:rPr lang="en-US" sz="2600" dirty="0" smtClean="0"/>
              <a:t>doxycycline</a:t>
            </a:r>
            <a:endParaRPr lang="en-IN" sz="2600" dirty="0"/>
          </a:p>
        </p:txBody>
      </p:sp>
    </p:spTree>
    <p:extLst>
      <p:ext uri="{BB962C8B-B14F-4D97-AF65-F5344CB8AC3E}">
        <p14:creationId xmlns:p14="http://schemas.microsoft.com/office/powerpoint/2010/main" val="227044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26.4 Leptospira Interrogans, the Cause of Leptospirosis</a:t>
            </a:r>
            <a:endParaRPr lang="en-IN" dirty="0">
              <a:solidFill>
                <a:schemeClr val="bg2"/>
              </a:solidFill>
              <a:latin typeface="+mj-lt"/>
            </a:endParaRPr>
          </a:p>
        </p:txBody>
      </p:sp>
      <p:pic>
        <p:nvPicPr>
          <p:cNvPr id="4" name="Picture" descr="Micrograph of Leptospira interrogans, the cause of leptospirosis. Micrograph, (S E M), shows two long, thin, coiled tubes. Scale is 1 micrometer, roughly one-eighth the length of a cell."/>
          <p:cNvPicPr>
            <a:picLocks noGrp="1" noChangeAspect="1"/>
          </p:cNvPicPr>
          <p:nvPr>
            <p:ph idx="1"/>
          </p:nvPr>
        </p:nvPicPr>
        <p:blipFill rotWithShape="1">
          <a:blip r:embed="rId2">
            <a:extLst>
              <a:ext uri="{28A0092B-C50C-407E-A947-70E740481C1C}">
                <a14:useLocalDpi xmlns:a14="http://schemas.microsoft.com/office/drawing/2010/main" val="0"/>
              </a:ext>
            </a:extLst>
          </a:blip>
          <a:srcRect b="2924"/>
          <a:stretch/>
        </p:blipFill>
        <p:spPr>
          <a:xfrm>
            <a:off x="1295400" y="1600200"/>
            <a:ext cx="6110088" cy="4481151"/>
          </a:xfrm>
          <a:prstGeom prst="rect">
            <a:avLst/>
          </a:prstGeom>
        </p:spPr>
      </p:pic>
    </p:spTree>
    <p:extLst>
      <p:ext uri="{BB962C8B-B14F-4D97-AF65-F5344CB8AC3E}">
        <p14:creationId xmlns:p14="http://schemas.microsoft.com/office/powerpoint/2010/main" val="228540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Diseases in Focus: Bacterial Diseases of the Urinary System</a:t>
            </a:r>
            <a:endParaRPr lang="en-IN" sz="3600" dirty="0">
              <a:latin typeface="+mj-lt"/>
            </a:endParaRPr>
          </a:p>
        </p:txBody>
      </p:sp>
      <p:sp>
        <p:nvSpPr>
          <p:cNvPr id="3" name="Content Placeholder 2"/>
          <p:cNvSpPr>
            <a:spLocks noGrp="1"/>
          </p:cNvSpPr>
          <p:nvPr>
            <p:ph idx="1"/>
          </p:nvPr>
        </p:nvSpPr>
        <p:spPr>
          <a:xfrm>
            <a:off x="457200" y="1600201"/>
            <a:ext cx="8229600" cy="2667000"/>
          </a:xfrm>
        </p:spPr>
        <p:txBody>
          <a:bodyPr/>
          <a:lstStyle/>
          <a:p>
            <a:r>
              <a:rPr lang="en-US" sz="2600" dirty="0"/>
              <a:t>A 20-year-old woman feels a stinging sensation when urinating and feels an urgent need to urinate, even if very little urine is excreted. Lactose-fermenting, gram-negative rods are cultured from her urine.</a:t>
            </a:r>
          </a:p>
          <a:p>
            <a:r>
              <a:rPr lang="en-US" sz="2600" dirty="0"/>
              <a:t>Can you identify infections that could cause these  symptoms</a:t>
            </a:r>
            <a:r>
              <a:rPr lang="en-US" sz="2600" dirty="0" smtClean="0"/>
              <a:t>?</a:t>
            </a:r>
            <a:endParaRPr lang="en-IN" sz="2600" dirty="0"/>
          </a:p>
        </p:txBody>
      </p:sp>
    </p:spTree>
    <p:extLst>
      <p:ext uri="{BB962C8B-B14F-4D97-AF65-F5344CB8AC3E}">
        <p14:creationId xmlns:p14="http://schemas.microsoft.com/office/powerpoint/2010/main" val="313004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Diseases in Focus </a:t>
            </a:r>
            <a:r>
              <a:rPr lang="en-US" sz="3600" dirty="0" smtClean="0">
                <a:solidFill>
                  <a:schemeClr val="bg2"/>
                </a:solidFill>
                <a:latin typeface="+mj-lt"/>
              </a:rPr>
              <a:t>26.1 </a:t>
            </a:r>
            <a:r>
              <a:rPr lang="en-US" sz="2000" b="0" dirty="0" smtClean="0">
                <a:solidFill>
                  <a:schemeClr val="bg2"/>
                </a:solidFill>
                <a:latin typeface="+mj-lt"/>
              </a:rPr>
              <a:t>(1 of 2)</a:t>
            </a:r>
            <a:endParaRPr lang="en-IN" sz="2000" b="0" dirty="0">
              <a:solidFill>
                <a:schemeClr val="bg2"/>
              </a:solidFill>
              <a:latin typeface="+mj-lt"/>
            </a:endParaRPr>
          </a:p>
        </p:txBody>
      </p:sp>
      <p:pic>
        <p:nvPicPr>
          <p:cNvPr id="4" name="Picture" descr="A red Petri plate with streaks of bacterial growth shows a MacConkey agar culture from the patient’s urin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752458"/>
            <a:ext cx="4229201" cy="4221446"/>
          </a:xfrm>
          <a:prstGeom prst="rect">
            <a:avLst/>
          </a:prstGeom>
        </p:spPr>
      </p:pic>
    </p:spTree>
    <p:extLst>
      <p:ext uri="{BB962C8B-B14F-4D97-AF65-F5344CB8AC3E}">
        <p14:creationId xmlns:p14="http://schemas.microsoft.com/office/powerpoint/2010/main" val="328235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Diseases in Focus </a:t>
            </a:r>
            <a:r>
              <a:rPr lang="en-US" sz="3600" dirty="0" smtClean="0">
                <a:solidFill>
                  <a:schemeClr val="bg2"/>
                </a:solidFill>
                <a:latin typeface="+mj-lt"/>
              </a:rPr>
              <a:t>26.1 </a:t>
            </a:r>
            <a:r>
              <a:rPr lang="en-US" sz="2000" b="0" dirty="0" smtClean="0">
                <a:solidFill>
                  <a:schemeClr val="bg2"/>
                </a:solidFill>
                <a:latin typeface="+mj-lt"/>
              </a:rPr>
              <a:t>(2 of 2)</a:t>
            </a:r>
            <a:endParaRPr lang="en-IN" sz="2000" b="0" dirty="0">
              <a:solidFill>
                <a:schemeClr val="bg2"/>
              </a:solidFill>
              <a:latin typeface="+mj-lt"/>
            </a:endParaRPr>
          </a:p>
        </p:txBody>
      </p:sp>
      <p:graphicFrame>
        <p:nvGraphicFramePr>
          <p:cNvPr id="4" name="Table 4" descr="A table. From left to right, the columns contain the following values: Disease, Pathogen, Symptoms, Diagnosis, and Treatment. The entry rows are as follows.  Disease: Cystitis (urinary bladder infection). Pathogen: Escherichia coli, Staphylococcus Saprophyticus. Symptoms: Difficulty or pain in urination. Diagnosis: .100 C F U per millilitre potential pathogens and + L E test. Treatment: Trimethoprimsulfamethoxazole. Disease: Pyelonephritis (kidney infection). Pathogen: Primarily E. coli. Symptoms: Fever; back or flank pain. Diagnosis: .104 C F U per millilitre And + 1 L E test. Treatment: Cephalosporin. Disease: Leptospirosis (kidney infection). Pathogen: Leptospira interrogans. Symptoms: Headaches, muscular aches, fever; kidney failure a possible complication. Diagnosis: Serological test. Treatment: Doxycycline."/>
          <p:cNvGraphicFramePr>
            <a:graphicFrameLocks noGrp="1"/>
          </p:cNvGraphicFramePr>
          <p:nvPr>
            <p:ph idx="1"/>
            <p:extLst>
              <p:ext uri="{D42A27DB-BD31-4B8C-83A1-F6EECF244321}">
                <p14:modId xmlns:p14="http://schemas.microsoft.com/office/powerpoint/2010/main" val="800686607"/>
              </p:ext>
            </p:extLst>
          </p:nvPr>
        </p:nvGraphicFramePr>
        <p:xfrm>
          <a:off x="603069" y="1780903"/>
          <a:ext cx="8007531" cy="4389121"/>
        </p:xfrm>
        <a:graphic>
          <a:graphicData uri="http://schemas.openxmlformats.org/drawingml/2006/table">
            <a:tbl>
              <a:tblPr firstRow="1" bandRow="1">
                <a:tableStyleId>{3B4B98B0-60AC-42C2-AFA5-B58CD77FA1E5}</a:tableStyleId>
              </a:tblPr>
              <a:tblGrid>
                <a:gridCol w="1676400">
                  <a:extLst>
                    <a:ext uri="{9D8B030D-6E8A-4147-A177-3AD203B41FA5}">
                      <a16:colId xmlns:a16="http://schemas.microsoft.com/office/drawing/2014/main" val="20000"/>
                    </a:ext>
                  </a:extLst>
                </a:gridCol>
                <a:gridCol w="1759131">
                  <a:extLst>
                    <a:ext uri="{9D8B030D-6E8A-4147-A177-3AD203B41FA5}">
                      <a16:colId xmlns:a16="http://schemas.microsoft.com/office/drawing/2014/main" val="20001"/>
                    </a:ext>
                  </a:extLst>
                </a:gridCol>
                <a:gridCol w="1593669">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06731">
                  <a:extLst>
                    <a:ext uri="{9D8B030D-6E8A-4147-A177-3AD203B41FA5}">
                      <a16:colId xmlns:a16="http://schemas.microsoft.com/office/drawing/2014/main" val="20004"/>
                    </a:ext>
                  </a:extLst>
                </a:gridCol>
              </a:tblGrid>
              <a:tr h="457201">
                <a:tc>
                  <a:txBody>
                    <a:bodyPr/>
                    <a:lstStyle/>
                    <a:p>
                      <a:r>
                        <a:rPr lang="en-IN" sz="1600" b="1" i="0" u="none" strike="noStrike" kern="1200" baseline="0" dirty="0" smtClean="0">
                          <a:solidFill>
                            <a:schemeClr val="tx1"/>
                          </a:solidFill>
                          <a:latin typeface="+mn-lt"/>
                          <a:ea typeface="+mn-ea"/>
                          <a:cs typeface="+mn-cs"/>
                        </a:rPr>
                        <a:t>Disease</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1" i="0" u="none" strike="noStrike" kern="1200" baseline="0" dirty="0" smtClean="0">
                          <a:solidFill>
                            <a:schemeClr val="tx1"/>
                          </a:solidFill>
                          <a:latin typeface="+mn-lt"/>
                          <a:ea typeface="+mn-ea"/>
                          <a:cs typeface="+mn-cs"/>
                        </a:rPr>
                        <a:t>Pathogen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1" i="0" u="none" strike="noStrike" kern="1200" baseline="0" dirty="0" smtClean="0">
                          <a:solidFill>
                            <a:schemeClr val="tx1"/>
                          </a:solidFill>
                          <a:latin typeface="+mn-lt"/>
                          <a:ea typeface="+mn-ea"/>
                          <a:cs typeface="+mn-cs"/>
                        </a:rPr>
                        <a:t>Symptoms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1" i="0" u="none" strike="noStrike" kern="1200" baseline="0" dirty="0" smtClean="0">
                          <a:solidFill>
                            <a:schemeClr val="tx1"/>
                          </a:solidFill>
                          <a:latin typeface="+mn-lt"/>
                          <a:ea typeface="+mn-ea"/>
                          <a:cs typeface="+mn-cs"/>
                        </a:rPr>
                        <a:t>Diagnosis</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1" i="0" u="none" strike="noStrike" kern="1200" baseline="0" dirty="0" smtClean="0">
                          <a:solidFill>
                            <a:schemeClr val="tx1"/>
                          </a:solidFill>
                          <a:latin typeface="+mn-lt"/>
                          <a:ea typeface="+mn-ea"/>
                          <a:cs typeface="+mn-cs"/>
                        </a:rPr>
                        <a:t>Treatment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7700">
                <a:tc>
                  <a:txBody>
                    <a:bodyPr/>
                    <a:lstStyle/>
                    <a:p>
                      <a:r>
                        <a:rPr lang="en-IN" sz="1600" b="1" i="0" u="none" strike="noStrike" kern="1200" baseline="0" dirty="0" smtClean="0">
                          <a:solidFill>
                            <a:schemeClr val="tx1"/>
                          </a:solidFill>
                          <a:latin typeface="+mn-lt"/>
                          <a:ea typeface="+mn-ea"/>
                          <a:cs typeface="+mn-cs"/>
                        </a:rPr>
                        <a:t>Cystitis</a:t>
                      </a:r>
                    </a:p>
                    <a:p>
                      <a:r>
                        <a:rPr lang="en-IN" sz="1600" b="0" i="0" u="none" strike="noStrike" kern="1200" baseline="0" dirty="0" smtClean="0">
                          <a:solidFill>
                            <a:schemeClr val="tx1"/>
                          </a:solidFill>
                          <a:latin typeface="+mn-lt"/>
                          <a:ea typeface="+mn-ea"/>
                          <a:cs typeface="+mn-cs"/>
                        </a:rPr>
                        <a:t>(urinary bladder infection)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1" i="0" u="none" strike="noStrike" kern="1200" baseline="0" dirty="0" smtClean="0">
                          <a:solidFill>
                            <a:schemeClr val="tx1"/>
                          </a:solidFill>
                          <a:latin typeface="+mn-lt"/>
                          <a:ea typeface="+mn-ea"/>
                          <a:cs typeface="+mn-cs"/>
                        </a:rPr>
                        <a:t>Escherichia coli,</a:t>
                      </a:r>
                    </a:p>
                    <a:p>
                      <a:r>
                        <a:rPr lang="en-IN" sz="1600" b="1" i="0" u="none" strike="noStrike" kern="1200" baseline="0" dirty="0" smtClean="0">
                          <a:solidFill>
                            <a:schemeClr val="tx1"/>
                          </a:solidFill>
                          <a:latin typeface="+mn-lt"/>
                          <a:ea typeface="+mn-ea"/>
                          <a:cs typeface="+mn-cs"/>
                        </a:rPr>
                        <a:t>Staphylococcus</a:t>
                      </a:r>
                    </a:p>
                    <a:p>
                      <a:r>
                        <a:rPr lang="en-IN" sz="1600" b="1" i="0" u="none" strike="noStrike" kern="1200" baseline="0" dirty="0" smtClean="0">
                          <a:solidFill>
                            <a:schemeClr val="tx1"/>
                          </a:solidFill>
                          <a:latin typeface="+mn-lt"/>
                          <a:ea typeface="+mn-ea"/>
                          <a:cs typeface="+mn-cs"/>
                        </a:rPr>
                        <a:t>saprophyticus</a:t>
                      </a:r>
                      <a:endParaRPr lang="en-IN" sz="16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Difficulty or pain in urination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.100 CFU/ml</a:t>
                      </a:r>
                    </a:p>
                    <a:p>
                      <a:r>
                        <a:rPr lang="en-IN" sz="1600" b="0" i="0" u="none" strike="noStrike" kern="1200" baseline="0" dirty="0" smtClean="0">
                          <a:solidFill>
                            <a:schemeClr val="tx1"/>
                          </a:solidFill>
                          <a:latin typeface="+mn-lt"/>
                          <a:ea typeface="+mn-ea"/>
                          <a:cs typeface="+mn-cs"/>
                        </a:rPr>
                        <a:t>potential pathogens</a:t>
                      </a:r>
                    </a:p>
                    <a:p>
                      <a:r>
                        <a:rPr lang="en-IN" sz="1600" b="0" i="0" u="none" strike="noStrike" kern="1200" baseline="0" dirty="0" smtClean="0">
                          <a:solidFill>
                            <a:schemeClr val="tx1"/>
                          </a:solidFill>
                          <a:latin typeface="+mn-lt"/>
                          <a:ea typeface="+mn-ea"/>
                          <a:cs typeface="+mn-cs"/>
                        </a:rPr>
                        <a:t>and + LE test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Trimethoprimsulfamethoxazole</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7700">
                <a:tc>
                  <a:txBody>
                    <a:bodyPr/>
                    <a:lstStyle/>
                    <a:p>
                      <a:r>
                        <a:rPr lang="en-IN" sz="1600" b="1" i="0" u="none" strike="noStrike" kern="1200" baseline="0" dirty="0" smtClean="0">
                          <a:solidFill>
                            <a:schemeClr val="tx1"/>
                          </a:solidFill>
                          <a:latin typeface="+mn-lt"/>
                          <a:ea typeface="+mn-ea"/>
                          <a:cs typeface="+mn-cs"/>
                        </a:rPr>
                        <a:t>Pyelonephritis</a:t>
                      </a:r>
                    </a:p>
                    <a:p>
                      <a:r>
                        <a:rPr lang="en-IN" sz="1600" b="0" i="0" u="none" strike="noStrike" kern="1200" baseline="0" dirty="0" smtClean="0">
                          <a:solidFill>
                            <a:schemeClr val="tx1"/>
                          </a:solidFill>
                          <a:latin typeface="+mn-lt"/>
                          <a:ea typeface="+mn-ea"/>
                          <a:cs typeface="+mn-cs"/>
                        </a:rPr>
                        <a:t>(kidney infection)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Primarily </a:t>
                      </a:r>
                      <a:r>
                        <a:rPr lang="en-IN" sz="1600" b="1" i="0" u="none" strike="noStrike" kern="1200" baseline="0" dirty="0" smtClean="0">
                          <a:solidFill>
                            <a:schemeClr val="tx1"/>
                          </a:solidFill>
                          <a:latin typeface="+mn-lt"/>
                          <a:ea typeface="+mn-ea"/>
                          <a:cs typeface="+mn-cs"/>
                        </a:rPr>
                        <a:t>E. coli</a:t>
                      </a:r>
                      <a:endParaRPr lang="en-IN" sz="16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Fever; back or flank pain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.104 CFU/ml</a:t>
                      </a:r>
                    </a:p>
                    <a:p>
                      <a:r>
                        <a:rPr lang="en-IN" sz="1600" b="0" i="0" u="none" strike="noStrike" kern="1200" baseline="0" dirty="0" smtClean="0">
                          <a:solidFill>
                            <a:schemeClr val="tx1"/>
                          </a:solidFill>
                          <a:latin typeface="+mn-lt"/>
                          <a:ea typeface="+mn-ea"/>
                          <a:cs typeface="+mn-cs"/>
                        </a:rPr>
                        <a:t>And + 1 LE test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Cephalosporin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7700">
                <a:tc>
                  <a:txBody>
                    <a:bodyPr/>
                    <a:lstStyle/>
                    <a:p>
                      <a:r>
                        <a:rPr lang="en-IN" sz="1600" b="1" i="0" u="none" strike="noStrike" kern="1200" baseline="0" dirty="0" smtClean="0">
                          <a:solidFill>
                            <a:schemeClr val="tx1"/>
                          </a:solidFill>
                          <a:latin typeface="+mn-lt"/>
                          <a:ea typeface="+mn-ea"/>
                          <a:cs typeface="+mn-cs"/>
                        </a:rPr>
                        <a:t>Leptospirosis</a:t>
                      </a:r>
                    </a:p>
                    <a:p>
                      <a:r>
                        <a:rPr lang="en-IN" sz="1600" b="0" i="0" u="none" strike="noStrike" kern="1200" baseline="0" dirty="0" smtClean="0">
                          <a:solidFill>
                            <a:schemeClr val="tx1"/>
                          </a:solidFill>
                          <a:latin typeface="+mn-lt"/>
                          <a:ea typeface="+mn-ea"/>
                          <a:cs typeface="+mn-cs"/>
                        </a:rPr>
                        <a:t>(kidney infection)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1" i="0" u="none" strike="noStrike" kern="1200" baseline="0" dirty="0" smtClean="0">
                          <a:solidFill>
                            <a:schemeClr val="tx1"/>
                          </a:solidFill>
                          <a:latin typeface="+mn-lt"/>
                          <a:ea typeface="+mn-ea"/>
                          <a:cs typeface="+mn-cs"/>
                        </a:rPr>
                        <a:t>Leptospira interrogans</a:t>
                      </a:r>
                      <a:endParaRPr lang="en-IN" sz="16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Headaches, muscular aches,</a:t>
                      </a:r>
                    </a:p>
                    <a:p>
                      <a:r>
                        <a:rPr lang="en-IN" sz="1600" b="0" i="0" u="none" strike="noStrike" kern="1200" baseline="0" dirty="0" smtClean="0">
                          <a:solidFill>
                            <a:schemeClr val="tx1"/>
                          </a:solidFill>
                          <a:latin typeface="+mn-lt"/>
                          <a:ea typeface="+mn-ea"/>
                          <a:cs typeface="+mn-cs"/>
                        </a:rPr>
                        <a:t>fever; kidney failure a possible</a:t>
                      </a:r>
                    </a:p>
                    <a:p>
                      <a:r>
                        <a:rPr lang="en-IN" sz="1600" b="0" i="0" u="none" strike="noStrike" kern="1200" baseline="0" dirty="0" smtClean="0">
                          <a:solidFill>
                            <a:schemeClr val="tx1"/>
                          </a:solidFill>
                          <a:latin typeface="+mn-lt"/>
                          <a:ea typeface="+mn-ea"/>
                          <a:cs typeface="+mn-cs"/>
                        </a:rPr>
                        <a:t>complication</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Serological test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smtClean="0">
                          <a:solidFill>
                            <a:schemeClr val="tx1"/>
                          </a:solidFill>
                          <a:latin typeface="+mn-lt"/>
                          <a:ea typeface="+mn-ea"/>
                          <a:cs typeface="+mn-cs"/>
                        </a:rPr>
                        <a:t>Doxycycline</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1512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Check Your </a:t>
            </a:r>
            <a:r>
              <a:rPr lang="en-US" altLang="en-US" sz="3600" dirty="0" smtClean="0">
                <a:latin typeface="+mj-lt"/>
              </a:rPr>
              <a:t>Understanding-4</a:t>
            </a:r>
            <a:endParaRPr lang="en-IN" sz="2000" b="0" dirty="0">
              <a:solidFill>
                <a:srgbClr val="FF0000"/>
              </a:solidFill>
              <a:latin typeface="+mj-lt"/>
            </a:endParaRPr>
          </a:p>
        </p:txBody>
      </p:sp>
      <p:sp>
        <p:nvSpPr>
          <p:cNvPr id="3" name="Content Placeholder 2"/>
          <p:cNvSpPr>
            <a:spLocks noGrp="1"/>
          </p:cNvSpPr>
          <p:nvPr>
            <p:ph idx="1"/>
          </p:nvPr>
        </p:nvSpPr>
        <p:spPr>
          <a:xfrm>
            <a:off x="457200" y="1600201"/>
            <a:ext cx="8229600" cy="3048000"/>
          </a:xfrm>
        </p:spPr>
        <p:txBody>
          <a:bodyPr/>
          <a:lstStyle/>
          <a:p>
            <a:pPr marL="0" indent="0">
              <a:buNone/>
            </a:pPr>
            <a:r>
              <a:rPr lang="en-US" altLang="en-US" sz="2600" b="1" dirty="0"/>
              <a:t>Check Your Understanding</a:t>
            </a:r>
          </a:p>
          <a:p>
            <a:pPr marL="255600" indent="-255600">
              <a:buFont typeface="Wingdings" charset="2"/>
              <a:buChar char="ü"/>
            </a:pPr>
            <a:r>
              <a:rPr lang="en-US" altLang="en-US" sz="2400" dirty="0"/>
              <a:t>Why is urethritis, an infection of the urethra, frequently preliminary to further infections of the urinary tract?</a:t>
            </a:r>
            <a:br>
              <a:rPr lang="en-US" altLang="en-US" sz="2400" dirty="0"/>
            </a:br>
            <a:r>
              <a:rPr lang="en-US" altLang="en-US" sz="2400" dirty="0"/>
              <a:t>26-4</a:t>
            </a:r>
          </a:p>
          <a:p>
            <a:pPr marL="255600" indent="-255600">
              <a:buFont typeface="Wingdings" charset="2"/>
              <a:buChar char="ü"/>
            </a:pPr>
            <a:r>
              <a:rPr lang="en-US" altLang="en-US" sz="2400" dirty="0"/>
              <a:t>Why is </a:t>
            </a:r>
            <a:r>
              <a:rPr lang="en-US" altLang="en-US" sz="2400" b="1" dirty="0"/>
              <a:t>E. coli</a:t>
            </a:r>
            <a:r>
              <a:rPr lang="en-US" altLang="en-US" sz="2400" dirty="0"/>
              <a:t> the most common cause of cystitis, especially in females?</a:t>
            </a:r>
            <a:br>
              <a:rPr lang="en-US" altLang="en-US" sz="2400" dirty="0"/>
            </a:br>
            <a:r>
              <a:rPr lang="en-US" altLang="en-US" sz="2400" dirty="0" smtClean="0"/>
              <a:t>26-5</a:t>
            </a:r>
            <a:endParaRPr lang="en-IN" sz="2400" dirty="0"/>
          </a:p>
        </p:txBody>
      </p:sp>
    </p:spTree>
    <p:extLst>
      <p:ext uri="{BB962C8B-B14F-4D97-AF65-F5344CB8AC3E}">
        <p14:creationId xmlns:p14="http://schemas.microsoft.com/office/powerpoint/2010/main" val="2219934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Bacterial Diseases of the Reproductive </a:t>
            </a:r>
            <a:r>
              <a:rPr lang="en-US" sz="3600" dirty="0" smtClean="0">
                <a:latin typeface="+mj-lt"/>
              </a:rPr>
              <a:t>Systems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2514600"/>
          </a:xfrm>
        </p:spPr>
        <p:txBody>
          <a:bodyPr/>
          <a:lstStyle/>
          <a:p>
            <a:pPr marL="0" indent="0">
              <a:buNone/>
            </a:pPr>
            <a:r>
              <a:rPr lang="en-US" sz="2600" b="1" dirty="0"/>
              <a:t>Learning Objective</a:t>
            </a:r>
          </a:p>
          <a:p>
            <a:pPr marL="0" indent="0">
              <a:buNone/>
            </a:pPr>
            <a:r>
              <a:rPr lang="en-US" sz="2400" dirty="0" smtClean="0"/>
              <a:t>26-6 List </a:t>
            </a:r>
            <a:r>
              <a:rPr lang="en-US" sz="2400" dirty="0"/>
              <a:t>the causative agents, symptoms, methods of diagnosis, and treatments for gonorrhea, nongonococcal urethritis (NGU), pelvic inflammatory disease (PID), syphilis, lymphogranuloma venereum (LGV), chancroid, and bacterial vaginosis</a:t>
            </a:r>
            <a:r>
              <a:rPr lang="en-US" sz="2400" dirty="0" smtClean="0"/>
              <a:t>.</a:t>
            </a:r>
            <a:endParaRPr lang="en-IN" sz="2400" dirty="0"/>
          </a:p>
        </p:txBody>
      </p:sp>
    </p:spTree>
    <p:extLst>
      <p:ext uri="{BB962C8B-B14F-4D97-AF65-F5344CB8AC3E}">
        <p14:creationId xmlns:p14="http://schemas.microsoft.com/office/powerpoint/2010/main" val="140710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Bacterial Diseases of the Reproductive </a:t>
            </a:r>
            <a:r>
              <a:rPr lang="en-US" sz="3600" dirty="0" smtClean="0">
                <a:latin typeface="+mj-lt"/>
              </a:rPr>
              <a:t>Systems </a:t>
            </a:r>
            <a:r>
              <a:rPr 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2819400"/>
          </a:xfrm>
        </p:spPr>
        <p:txBody>
          <a:bodyPr/>
          <a:lstStyle/>
          <a:p>
            <a:r>
              <a:rPr lang="en-US" sz="2600" b="1" dirty="0"/>
              <a:t>Sexually transmitted diseases (STDs)</a:t>
            </a:r>
          </a:p>
          <a:p>
            <a:pPr lvl="1"/>
            <a:r>
              <a:rPr lang="en-US" sz="2400" dirty="0"/>
              <a:t>Also known as </a:t>
            </a:r>
            <a:r>
              <a:rPr lang="en-US" sz="2400" b="1" dirty="0"/>
              <a:t>sexually transmitted infections (STIs)</a:t>
            </a:r>
          </a:p>
          <a:p>
            <a:pPr lvl="1"/>
            <a:r>
              <a:rPr lang="en-US" sz="2400" dirty="0"/>
              <a:t>Often no signs or symptoms</a:t>
            </a:r>
          </a:p>
          <a:p>
            <a:pPr lvl="1"/>
            <a:r>
              <a:rPr lang="en-US" sz="2400" dirty="0"/>
              <a:t>Over 30 types of infections</a:t>
            </a:r>
          </a:p>
          <a:p>
            <a:pPr lvl="1"/>
            <a:r>
              <a:rPr lang="en-US" sz="2400" dirty="0"/>
              <a:t>15 million new cases in the United States annually</a:t>
            </a:r>
          </a:p>
          <a:p>
            <a:pPr lvl="1"/>
            <a:r>
              <a:rPr lang="en-US" sz="2400" dirty="0"/>
              <a:t>Treatment with antibiotics and prevented with </a:t>
            </a:r>
            <a:r>
              <a:rPr lang="en-US" sz="2400" dirty="0" smtClean="0"/>
              <a:t>condoms</a:t>
            </a:r>
            <a:endParaRPr lang="en-IN" sz="2400" dirty="0"/>
          </a:p>
        </p:txBody>
      </p:sp>
    </p:spTree>
    <p:extLst>
      <p:ext uri="{BB962C8B-B14F-4D97-AF65-F5344CB8AC3E}">
        <p14:creationId xmlns:p14="http://schemas.microsoft.com/office/powerpoint/2010/main" val="92714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Big Picture: STI Home Test </a:t>
            </a:r>
            <a:r>
              <a:rPr lang="en-US" sz="3600" dirty="0" smtClean="0">
                <a:latin typeface="+mj-lt"/>
              </a:rPr>
              <a:t>Kits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3810000"/>
          </a:xfrm>
        </p:spPr>
        <p:txBody>
          <a:bodyPr/>
          <a:lstStyle/>
          <a:p>
            <a:r>
              <a:rPr lang="en-US" sz="2600" dirty="0"/>
              <a:t>Collect samples at home and mail to a lab</a:t>
            </a:r>
          </a:p>
          <a:p>
            <a:pPr lvl="1"/>
            <a:r>
              <a:rPr lang="en-US" sz="2400" dirty="0"/>
              <a:t>Screens for chlamydia, gonorrhea, and trichomoniasis</a:t>
            </a:r>
          </a:p>
          <a:p>
            <a:pPr lvl="2"/>
            <a:r>
              <a:rPr lang="en-US" sz="2200" dirty="0"/>
              <a:t>Results in 1–2 weeks</a:t>
            </a:r>
          </a:p>
          <a:p>
            <a:pPr lvl="2"/>
            <a:r>
              <a:rPr lang="en-US" sz="2200" dirty="0"/>
              <a:t>Positive tests receive referrals to clinics</a:t>
            </a:r>
          </a:p>
          <a:p>
            <a:r>
              <a:rPr lang="en-US" sz="2600" dirty="0"/>
              <a:t>Test for HIV</a:t>
            </a:r>
          </a:p>
          <a:p>
            <a:pPr lvl="1"/>
            <a:r>
              <a:rPr lang="en-US" sz="2400" dirty="0"/>
              <a:t>OraQuick: oral test</a:t>
            </a:r>
          </a:p>
          <a:p>
            <a:r>
              <a:rPr lang="en-US" sz="2600" dirty="0"/>
              <a:t>Test for urinary tract infections</a:t>
            </a:r>
          </a:p>
          <a:p>
            <a:pPr lvl="1"/>
            <a:r>
              <a:rPr lang="en-US" sz="2400" dirty="0"/>
              <a:t>Uritest dipstick </a:t>
            </a:r>
            <a:r>
              <a:rPr lang="en-US" sz="2400" dirty="0" smtClean="0"/>
              <a:t>test</a:t>
            </a:r>
            <a:endParaRPr lang="en-IN" sz="2400" dirty="0"/>
          </a:p>
        </p:txBody>
      </p:sp>
    </p:spTree>
    <p:extLst>
      <p:ext uri="{BB962C8B-B14F-4D97-AF65-F5344CB8AC3E}">
        <p14:creationId xmlns:p14="http://schemas.microsoft.com/office/powerpoint/2010/main" val="242191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Big Picture pg. </a:t>
            </a:r>
            <a:r>
              <a:rPr lang="en-US" sz="3600" dirty="0" smtClean="0">
                <a:solidFill>
                  <a:schemeClr val="bg2"/>
                </a:solidFill>
                <a:latin typeface="+mj-lt"/>
              </a:rPr>
              <a:t>752</a:t>
            </a:r>
            <a:endParaRPr lang="en-IN" sz="3600" dirty="0">
              <a:solidFill>
                <a:schemeClr val="bg2"/>
              </a:solidFill>
              <a:latin typeface="+mj-lt"/>
            </a:endParaRPr>
          </a:p>
        </p:txBody>
      </p:sp>
      <p:pic>
        <p:nvPicPr>
          <p:cNvPr id="4" name="Picture" descr="Photograph of a woman holding a box, a small strip, and some small testing equipment. The box reads “H V 7. Safe and simple; reliable and accurate; overall results within 3 to 5 minutes.”"/>
          <p:cNvPicPr>
            <a:picLocks noGrp="1" noChangeAspect="1"/>
          </p:cNvPicPr>
          <p:nvPr>
            <p:ph idx="1"/>
          </p:nvPr>
        </p:nvPicPr>
        <p:blipFill rotWithShape="1">
          <a:blip r:embed="rId2">
            <a:extLst>
              <a:ext uri="{28A0092B-C50C-407E-A947-70E740481C1C}">
                <a14:useLocalDpi xmlns:a14="http://schemas.microsoft.com/office/drawing/2010/main" val="0"/>
              </a:ext>
            </a:extLst>
          </a:blip>
          <a:srcRect b="2781"/>
          <a:stretch/>
        </p:blipFill>
        <p:spPr>
          <a:xfrm>
            <a:off x="1371600" y="1600200"/>
            <a:ext cx="6011452" cy="4571223"/>
          </a:xfrm>
          <a:prstGeom prst="rect">
            <a:avLst/>
          </a:prstGeom>
        </p:spPr>
      </p:pic>
    </p:spTree>
    <p:extLst>
      <p:ext uri="{BB962C8B-B14F-4D97-AF65-F5344CB8AC3E}">
        <p14:creationId xmlns:p14="http://schemas.microsoft.com/office/powerpoint/2010/main" val="253215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Structure and Function of the Urinary </a:t>
            </a:r>
            <a:r>
              <a:rPr lang="en-US" sz="3600" dirty="0" smtClean="0">
                <a:latin typeface="+mj-lt"/>
              </a:rPr>
              <a:t>System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sz="2600" b="1" dirty="0"/>
              <a:t>Learning Objective</a:t>
            </a:r>
          </a:p>
          <a:p>
            <a:pPr marL="0" indent="0">
              <a:buNone/>
            </a:pPr>
            <a:r>
              <a:rPr lang="en-US" sz="2400" dirty="0" smtClean="0"/>
              <a:t>26-1 List </a:t>
            </a:r>
            <a:r>
              <a:rPr lang="en-US" sz="2400" dirty="0"/>
              <a:t>the antimicrobial features of the urinary system</a:t>
            </a:r>
            <a:r>
              <a:rPr lang="en-US" sz="2400" dirty="0" smtClean="0"/>
              <a:t>.</a:t>
            </a:r>
            <a:endParaRPr lang="en-IN" sz="2400" dirty="0"/>
          </a:p>
        </p:txBody>
      </p:sp>
    </p:spTree>
    <p:extLst>
      <p:ext uri="{BB962C8B-B14F-4D97-AF65-F5344CB8AC3E}">
        <p14:creationId xmlns:p14="http://schemas.microsoft.com/office/powerpoint/2010/main" val="24280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Big Picture: STI Home Test </a:t>
            </a:r>
            <a:r>
              <a:rPr lang="en-US" sz="3600" dirty="0" smtClean="0">
                <a:latin typeface="+mj-lt"/>
              </a:rPr>
              <a:t>Kits </a:t>
            </a:r>
            <a:r>
              <a:rPr 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1"/>
            <a:ext cx="7924800" cy="3733800"/>
          </a:xfrm>
        </p:spPr>
        <p:txBody>
          <a:bodyPr/>
          <a:lstStyle/>
          <a:p>
            <a:r>
              <a:rPr lang="en-US" sz="2600" dirty="0"/>
              <a:t>Pros of at-home testing</a:t>
            </a:r>
          </a:p>
          <a:p>
            <a:pPr lvl="1"/>
            <a:r>
              <a:rPr lang="en-US" sz="2400" dirty="0"/>
              <a:t>More cases are diagnosed</a:t>
            </a:r>
          </a:p>
          <a:p>
            <a:pPr lvl="1"/>
            <a:r>
              <a:rPr lang="en-US" sz="2400" dirty="0"/>
              <a:t>Better access for patients</a:t>
            </a:r>
          </a:p>
          <a:p>
            <a:pPr lvl="1"/>
            <a:r>
              <a:rPr lang="en-US" sz="2400" dirty="0"/>
              <a:t>Quicker treatment</a:t>
            </a:r>
          </a:p>
          <a:p>
            <a:r>
              <a:rPr lang="en-US" sz="2600" dirty="0"/>
              <a:t>Cons of home-testing</a:t>
            </a:r>
          </a:p>
          <a:p>
            <a:pPr lvl="1"/>
            <a:r>
              <a:rPr lang="en-US" sz="2400" dirty="0"/>
              <a:t>Cost</a:t>
            </a:r>
          </a:p>
          <a:p>
            <a:pPr lvl="1"/>
            <a:r>
              <a:rPr lang="en-US" sz="2400" dirty="0"/>
              <a:t>Privacy</a:t>
            </a:r>
          </a:p>
          <a:p>
            <a:pPr lvl="1"/>
            <a:r>
              <a:rPr lang="en-US" sz="2400" dirty="0"/>
              <a:t>Not all home test kits are equally </a:t>
            </a:r>
            <a:r>
              <a:rPr lang="en-US" sz="2400" dirty="0" smtClean="0"/>
              <a:t>accurate</a:t>
            </a:r>
            <a:endParaRPr lang="en-IN" sz="2400" dirty="0"/>
          </a:p>
        </p:txBody>
      </p:sp>
    </p:spTree>
    <p:extLst>
      <p:ext uri="{BB962C8B-B14F-4D97-AF65-F5344CB8AC3E}">
        <p14:creationId xmlns:p14="http://schemas.microsoft.com/office/powerpoint/2010/main" val="3824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Big Picture pg. </a:t>
            </a:r>
            <a:r>
              <a:rPr lang="en-US" sz="3600" dirty="0" smtClean="0">
                <a:solidFill>
                  <a:schemeClr val="bg2"/>
                </a:solidFill>
                <a:latin typeface="+mj-lt"/>
              </a:rPr>
              <a:t>753</a:t>
            </a:r>
            <a:endParaRPr lang="en-IN" sz="3600" dirty="0">
              <a:solidFill>
                <a:schemeClr val="bg2"/>
              </a:solidFill>
              <a:latin typeface="+mj-lt"/>
            </a:endParaRPr>
          </a:p>
        </p:txBody>
      </p:sp>
      <p:pic>
        <p:nvPicPr>
          <p:cNvPr id="4" name="Picture" descr="Diagram shows the difference between negative and positive H I V test results. The positive result has two lines. The test is a plastic strip with a viewing window; on the viewing window are the letters C and T. Both positive and negative results show a line next to C. If there is no line next to the T, the result is a negative. If there is a line next to the T, however faint, the result is a positive."/>
          <p:cNvPicPr>
            <a:picLocks noGrp="1" noChangeAspect="1"/>
          </p:cNvPicPr>
          <p:nvPr>
            <p:ph idx="1"/>
          </p:nvPr>
        </p:nvPicPr>
        <p:blipFill rotWithShape="1">
          <a:blip r:embed="rId2">
            <a:extLst>
              <a:ext uri="{28A0092B-C50C-407E-A947-70E740481C1C}">
                <a14:useLocalDpi xmlns:a14="http://schemas.microsoft.com/office/drawing/2010/main" val="0"/>
              </a:ext>
            </a:extLst>
          </a:blip>
          <a:srcRect b="4251"/>
          <a:stretch/>
        </p:blipFill>
        <p:spPr>
          <a:xfrm>
            <a:off x="533400" y="1676400"/>
            <a:ext cx="7830182" cy="3963856"/>
          </a:xfrm>
          <a:prstGeom prst="rect">
            <a:avLst/>
          </a:prstGeom>
        </p:spPr>
      </p:pic>
    </p:spTree>
    <p:extLst>
      <p:ext uri="{BB962C8B-B14F-4D97-AF65-F5344CB8AC3E}">
        <p14:creationId xmlns:p14="http://schemas.microsoft.com/office/powerpoint/2010/main" val="199133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Gonorrhea </a:t>
            </a:r>
            <a:r>
              <a:rPr lang="en-US" sz="2000" b="0" dirty="0" smtClean="0">
                <a:latin typeface="+mj-lt"/>
              </a:rPr>
              <a:t>(1 of 3)</a:t>
            </a:r>
            <a:endParaRPr lang="en-IN" sz="2000" b="0" dirty="0">
              <a:latin typeface="+mj-lt"/>
            </a:endParaRPr>
          </a:p>
        </p:txBody>
      </p:sp>
      <p:sp>
        <p:nvSpPr>
          <p:cNvPr id="3" name="Content Placeholder 2"/>
          <p:cNvSpPr>
            <a:spLocks noGrp="1"/>
          </p:cNvSpPr>
          <p:nvPr>
            <p:ph idx="1"/>
          </p:nvPr>
        </p:nvSpPr>
        <p:spPr>
          <a:xfrm>
            <a:off x="457200" y="1600201"/>
            <a:ext cx="8229600" cy="4190999"/>
          </a:xfrm>
        </p:spPr>
        <p:txBody>
          <a:bodyPr/>
          <a:lstStyle/>
          <a:p>
            <a:r>
              <a:rPr lang="en-US" sz="2600" dirty="0"/>
              <a:t>Caused by </a:t>
            </a:r>
            <a:r>
              <a:rPr lang="en-US" sz="2600" b="1" dirty="0"/>
              <a:t>Neisseria gonorrhoeae</a:t>
            </a:r>
          </a:p>
          <a:p>
            <a:pPr lvl="1"/>
            <a:r>
              <a:rPr lang="en-US" sz="2400" dirty="0"/>
              <a:t>Gram-negative diplococcus</a:t>
            </a:r>
          </a:p>
          <a:p>
            <a:r>
              <a:rPr lang="en-US" sz="2600" dirty="0"/>
              <a:t>300,000 cases in the United States annually</a:t>
            </a:r>
          </a:p>
          <a:p>
            <a:r>
              <a:rPr lang="en-US" sz="2600" dirty="0"/>
              <a:t>Attaches to the epithelial mucosa by the fimbriae</a:t>
            </a:r>
          </a:p>
          <a:p>
            <a:pPr lvl="1"/>
            <a:r>
              <a:rPr lang="en-US" sz="2400" dirty="0"/>
              <a:t>Invades the spaces between the columnar epithelial cells</a:t>
            </a:r>
          </a:p>
          <a:p>
            <a:pPr lvl="2"/>
            <a:r>
              <a:rPr lang="en-US" sz="2200" dirty="0"/>
              <a:t>Causes inflammation</a:t>
            </a:r>
          </a:p>
          <a:p>
            <a:pPr lvl="2"/>
            <a:r>
              <a:rPr lang="en-US" sz="2200" dirty="0"/>
              <a:t>Forms pus</a:t>
            </a:r>
          </a:p>
          <a:p>
            <a:pPr lvl="2"/>
            <a:r>
              <a:rPr lang="en-US" sz="2200" b="1" dirty="0"/>
              <a:t>Pharyngeal gonorrhea</a:t>
            </a:r>
            <a:r>
              <a:rPr lang="en-US" sz="2200" dirty="0"/>
              <a:t> and </a:t>
            </a:r>
            <a:r>
              <a:rPr lang="en-US" sz="2200" b="1" dirty="0"/>
              <a:t>anal </a:t>
            </a:r>
            <a:r>
              <a:rPr lang="en-US" sz="2200" b="1" dirty="0" smtClean="0"/>
              <a:t>gonorrhea</a:t>
            </a:r>
            <a:endParaRPr lang="en-IN" sz="2200" dirty="0"/>
          </a:p>
        </p:txBody>
      </p:sp>
    </p:spTree>
    <p:extLst>
      <p:ext uri="{BB962C8B-B14F-4D97-AF65-F5344CB8AC3E}">
        <p14:creationId xmlns:p14="http://schemas.microsoft.com/office/powerpoint/2010/main" val="270085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26.5a </a:t>
            </a:r>
            <a:r>
              <a:rPr lang="en-US" sz="3600" dirty="0" smtClean="0">
                <a:solidFill>
                  <a:schemeClr val="bg2"/>
                </a:solidFill>
                <a:latin typeface="+mj-lt"/>
              </a:rPr>
              <a:t>The </a:t>
            </a:r>
            <a:r>
              <a:rPr lang="en-US" sz="3600" dirty="0">
                <a:solidFill>
                  <a:schemeClr val="bg2"/>
                </a:solidFill>
                <a:latin typeface="+mj-lt"/>
              </a:rPr>
              <a:t>U.S. Incidence and Distribution of Gonorrhea</a:t>
            </a:r>
            <a:endParaRPr lang="en-IN" sz="3600" dirty="0">
              <a:solidFill>
                <a:schemeClr val="bg2"/>
              </a:solidFill>
              <a:latin typeface="+mj-lt"/>
            </a:endParaRPr>
          </a:p>
        </p:txBody>
      </p:sp>
      <p:pic>
        <p:nvPicPr>
          <p:cNvPr id="4" name="Picture" descr="A graph shows gonorrhea incidence in the United States, 1941 to 2013.&#10;The x-axis is the year, ranging from 1941 to 2011, with intervals every 5 years. The y-axis is reported cases per 100,000 population, ranging from 0 to 500, with intervals every 50. The plot generally rises from (1941, 110) to (1946, 260), and then generally falls to (1956, 135). The plot then generally rises through (1971, 340) to (1975, 470). From this peak, the plot generally falls through (1991, 250) to (1996, 125), and continues falling to (2011, 110). All values estimated."/>
          <p:cNvPicPr>
            <a:picLocks noGrp="1" noChangeAspect="1"/>
          </p:cNvPicPr>
          <p:nvPr>
            <p:ph idx="1"/>
          </p:nvPr>
        </p:nvPicPr>
        <p:blipFill rotWithShape="1">
          <a:blip r:embed="rId2">
            <a:extLst>
              <a:ext uri="{28A0092B-C50C-407E-A947-70E740481C1C}">
                <a14:useLocalDpi xmlns:a14="http://schemas.microsoft.com/office/drawing/2010/main" val="0"/>
              </a:ext>
            </a:extLst>
          </a:blip>
          <a:srcRect b="2781"/>
          <a:stretch/>
        </p:blipFill>
        <p:spPr>
          <a:xfrm>
            <a:off x="1371600" y="1543150"/>
            <a:ext cx="6153532" cy="4709735"/>
          </a:xfrm>
          <a:prstGeom prst="rect">
            <a:avLst/>
          </a:prstGeom>
        </p:spPr>
      </p:pic>
    </p:spTree>
    <p:extLst>
      <p:ext uri="{BB962C8B-B14F-4D97-AF65-F5344CB8AC3E}">
        <p14:creationId xmlns:p14="http://schemas.microsoft.com/office/powerpoint/2010/main" val="175577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26.5b T</a:t>
            </a:r>
            <a:r>
              <a:rPr lang="en-US" sz="3600" dirty="0" smtClean="0">
                <a:solidFill>
                  <a:schemeClr val="bg2"/>
                </a:solidFill>
                <a:latin typeface="+mj-lt"/>
              </a:rPr>
              <a:t>he </a:t>
            </a:r>
            <a:r>
              <a:rPr lang="en-US" sz="3600" dirty="0">
                <a:solidFill>
                  <a:schemeClr val="bg2"/>
                </a:solidFill>
                <a:latin typeface="+mj-lt"/>
              </a:rPr>
              <a:t>U.S. Incidence and Distribution of Gonorrhea</a:t>
            </a:r>
            <a:endParaRPr lang="en-IN" sz="3600" dirty="0">
              <a:solidFill>
                <a:schemeClr val="bg2"/>
              </a:solidFill>
              <a:latin typeface="+mj-lt"/>
            </a:endParaRPr>
          </a:p>
        </p:txBody>
      </p:sp>
      <p:pic>
        <p:nvPicPr>
          <p:cNvPr id="6" name="Picture 2" descr="Geographical distribution of cases of gonorrhea in 2012. A map of the United States and outlying areas is shown. Note: The total rate of gonorrhea for the United States and outlying areas, (Guam, Puerto Rico, and Virgin Islands), was 106.3 per 100,000 population. The following list provides the rates of gonorrhea per 100,000 population by U S state or territory in 2012. Fewer than 19 cases were reported in New Hampshire, Vermont, Montana, Wyoming, Utah, Idaho, Puerto Rico. 19 to 100 cases were reported in Maine, Massachusetts, Rhode Island, Connecticut, New Jersey, Delaware, Maryland, Virginia, West Virginia, Kentucky, and most of the remaining U S states, as well as in Guam and Hawaii. More than 100 cases were reported in New York, Pennsylvania, Ohio, Indiana, Illinois, Missouri, and all southeastern states between Texas and Florida, north to North Carolina, as well as D 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423028"/>
            <a:ext cx="5318666" cy="4949978"/>
          </a:xfrm>
        </p:spPr>
      </p:pic>
    </p:spTree>
    <p:extLst>
      <p:ext uri="{BB962C8B-B14F-4D97-AF65-F5344CB8AC3E}">
        <p14:creationId xmlns:p14="http://schemas.microsoft.com/office/powerpoint/2010/main" val="226172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Gonorrhea </a:t>
            </a:r>
            <a:r>
              <a:rPr lang="en-US" sz="2000" b="0" dirty="0" smtClean="0">
                <a:latin typeface="+mj-lt"/>
              </a:rPr>
              <a:t>(2 of 3)</a:t>
            </a:r>
            <a:endParaRPr lang="en-IN" sz="2000" b="0" dirty="0">
              <a:latin typeface="+mj-lt"/>
            </a:endParaRPr>
          </a:p>
        </p:txBody>
      </p:sp>
      <p:sp>
        <p:nvSpPr>
          <p:cNvPr id="3" name="Content Placeholder 2"/>
          <p:cNvSpPr>
            <a:spLocks noGrp="1"/>
          </p:cNvSpPr>
          <p:nvPr>
            <p:ph idx="1"/>
          </p:nvPr>
        </p:nvSpPr>
        <p:spPr>
          <a:xfrm>
            <a:off x="457200" y="1557470"/>
            <a:ext cx="8229600" cy="4724400"/>
          </a:xfrm>
        </p:spPr>
        <p:txBody>
          <a:bodyPr/>
          <a:lstStyle/>
          <a:p>
            <a:pPr>
              <a:spcBef>
                <a:spcPts val="600"/>
              </a:spcBef>
            </a:pPr>
            <a:r>
              <a:rPr lang="en-US" sz="2600" dirty="0"/>
              <a:t>Symptoms </a:t>
            </a:r>
          </a:p>
          <a:p>
            <a:pPr lvl="1"/>
            <a:r>
              <a:rPr lang="en-US" sz="2400" dirty="0"/>
              <a:t>Men: painful urination and discharge of pus; epididymitis</a:t>
            </a:r>
          </a:p>
          <a:p>
            <a:pPr lvl="1"/>
            <a:r>
              <a:rPr lang="en-US" sz="2400" dirty="0"/>
              <a:t>Women: fewer symptoms; pelvic inflammatory disease</a:t>
            </a:r>
          </a:p>
          <a:p>
            <a:pPr>
              <a:spcBef>
                <a:spcPts val="600"/>
              </a:spcBef>
            </a:pPr>
            <a:r>
              <a:rPr lang="en-US" sz="2600" dirty="0"/>
              <a:t>If left untreated, may disseminate and become systemic</a:t>
            </a:r>
          </a:p>
          <a:p>
            <a:pPr lvl="1"/>
            <a:r>
              <a:rPr lang="en-US" sz="2400" dirty="0"/>
              <a:t>Endocarditis</a:t>
            </a:r>
          </a:p>
          <a:p>
            <a:pPr lvl="1"/>
            <a:r>
              <a:rPr lang="en-US" sz="2400" dirty="0"/>
              <a:t>Meningitis</a:t>
            </a:r>
          </a:p>
          <a:p>
            <a:pPr lvl="1"/>
            <a:r>
              <a:rPr lang="en-US" sz="2400" dirty="0"/>
              <a:t>Arthritis</a:t>
            </a:r>
          </a:p>
          <a:p>
            <a:pPr>
              <a:spcBef>
                <a:spcPts val="600"/>
              </a:spcBef>
            </a:pPr>
            <a:r>
              <a:rPr lang="en-US" sz="2600" b="1" dirty="0"/>
              <a:t>Ophthalmia neonatorum:</a:t>
            </a:r>
            <a:r>
              <a:rPr lang="en-US" sz="2600" dirty="0"/>
              <a:t> infant blindness due to a gonorrheal infection of the </a:t>
            </a:r>
            <a:r>
              <a:rPr lang="en-US" sz="2600" dirty="0" smtClean="0"/>
              <a:t>eyes</a:t>
            </a:r>
            <a:endParaRPr lang="en-IN" sz="2600" dirty="0"/>
          </a:p>
        </p:txBody>
      </p:sp>
    </p:spTree>
    <p:extLst>
      <p:ext uri="{BB962C8B-B14F-4D97-AF65-F5344CB8AC3E}">
        <p14:creationId xmlns:p14="http://schemas.microsoft.com/office/powerpoint/2010/main" val="130344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236452"/>
          </a:xfrm>
        </p:spPr>
        <p:txBody>
          <a:bodyPr/>
          <a:lstStyle/>
          <a:p>
            <a:r>
              <a:rPr lang="en-US" sz="2800" dirty="0">
                <a:solidFill>
                  <a:schemeClr val="bg2"/>
                </a:solidFill>
                <a:latin typeface="+mj-lt"/>
              </a:rPr>
              <a:t>Figure 26.6 Pus-Containing Discharge from the Urethra of a Man with an Acute Case of Gonorrhea</a:t>
            </a:r>
            <a:endParaRPr lang="en-IN" sz="2800" dirty="0">
              <a:solidFill>
                <a:schemeClr val="bg2"/>
              </a:solidFill>
              <a:latin typeface="+mj-lt"/>
            </a:endParaRPr>
          </a:p>
        </p:txBody>
      </p:sp>
      <p:pic>
        <p:nvPicPr>
          <p:cNvPr id="4" name="Content Placeholder 3" descr="Photograph of pus-containing discharge from the urethra of a man with an acute case of gonorrhea. Photograph shows the head of a penis, with a thick white fluid leaking out of the tip, which appears inflam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52600"/>
            <a:ext cx="5411581" cy="4138267"/>
          </a:xfrm>
          <a:prstGeom prst="rect">
            <a:avLst/>
          </a:prstGeom>
        </p:spPr>
      </p:pic>
    </p:spTree>
    <p:extLst>
      <p:ext uri="{BB962C8B-B14F-4D97-AF65-F5344CB8AC3E}">
        <p14:creationId xmlns:p14="http://schemas.microsoft.com/office/powerpoint/2010/main" val="175385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Gonorrhea </a:t>
            </a:r>
            <a:r>
              <a:rPr lang="en-US" sz="2000" b="0" dirty="0" smtClean="0">
                <a:latin typeface="+mj-lt"/>
              </a:rPr>
              <a:t>(3 of 3)</a:t>
            </a:r>
            <a:endParaRPr lang="en-IN" sz="2000" b="0" dirty="0">
              <a:latin typeface="+mj-lt"/>
            </a:endParaRPr>
          </a:p>
        </p:txBody>
      </p:sp>
      <p:sp>
        <p:nvSpPr>
          <p:cNvPr id="3" name="Content Placeholder 2"/>
          <p:cNvSpPr>
            <a:spLocks noGrp="1"/>
          </p:cNvSpPr>
          <p:nvPr>
            <p:ph idx="1"/>
          </p:nvPr>
        </p:nvSpPr>
        <p:spPr/>
        <p:txBody>
          <a:bodyPr/>
          <a:lstStyle/>
          <a:p>
            <a:r>
              <a:rPr lang="en-US" sz="2600" dirty="0"/>
              <a:t>No adaptive immunity</a:t>
            </a:r>
          </a:p>
          <a:p>
            <a:pPr lvl="1"/>
            <a:r>
              <a:rPr lang="en-US" sz="2400" dirty="0"/>
              <a:t>Antigenic variability</a:t>
            </a:r>
          </a:p>
          <a:p>
            <a:pPr lvl="1"/>
            <a:r>
              <a:rPr lang="en-US" sz="2400" dirty="0"/>
              <a:t>Opa proteins bind to T cell receptors, preventing activation and immunological memory</a:t>
            </a:r>
          </a:p>
          <a:p>
            <a:r>
              <a:rPr lang="en-US" sz="2600" dirty="0"/>
              <a:t>Diagnosis with Gram stain, ELISA, or monoclonal antibodies</a:t>
            </a:r>
          </a:p>
          <a:p>
            <a:r>
              <a:rPr lang="en-US" sz="2600" dirty="0"/>
              <a:t>Treatment first with cephalosporins</a:t>
            </a:r>
          </a:p>
          <a:p>
            <a:pPr lvl="1"/>
            <a:r>
              <a:rPr lang="en-US" sz="2400" dirty="0"/>
              <a:t>Fluoroquinolones not recommended due to </a:t>
            </a:r>
            <a:r>
              <a:rPr lang="en-US" sz="2400" dirty="0" smtClean="0"/>
              <a:t>resistance</a:t>
            </a:r>
            <a:endParaRPr lang="en-IN" sz="2400" dirty="0"/>
          </a:p>
        </p:txBody>
      </p:sp>
    </p:spTree>
    <p:extLst>
      <p:ext uri="{BB962C8B-B14F-4D97-AF65-F5344CB8AC3E}">
        <p14:creationId xmlns:p14="http://schemas.microsoft.com/office/powerpoint/2010/main" val="112284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26.7 </a:t>
            </a:r>
            <a:r>
              <a:rPr lang="en-US" sz="3600" dirty="0" smtClean="0">
                <a:solidFill>
                  <a:schemeClr val="bg2"/>
                </a:solidFill>
                <a:latin typeface="+mj-lt"/>
              </a:rPr>
              <a:t>A </a:t>
            </a:r>
            <a:r>
              <a:rPr lang="en-US" sz="3600" dirty="0">
                <a:solidFill>
                  <a:schemeClr val="bg2"/>
                </a:solidFill>
                <a:latin typeface="+mj-lt"/>
              </a:rPr>
              <a:t>Smear of Pus from a Patient with Gonorrhea</a:t>
            </a:r>
            <a:endParaRPr lang="en-IN" sz="3600" dirty="0">
              <a:solidFill>
                <a:schemeClr val="bg2"/>
              </a:solidFill>
              <a:latin typeface="+mj-lt"/>
            </a:endParaRPr>
          </a:p>
        </p:txBody>
      </p:sp>
      <p:pic>
        <p:nvPicPr>
          <p:cNvPr id="4" name="Picture 4" descr="Micrograph of a smear of pus from a patient with gonorrhea. Micrograph, (L M), shows small, round Neisseria gonorrhoeae cells among larger, leukocyte cells with multilobed nuclei.  Scale is 5 micrometers, one-fourth the diameter of a leukocy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88501"/>
            <a:ext cx="6188267" cy="4349360"/>
          </a:xfrm>
        </p:spPr>
      </p:pic>
    </p:spTree>
    <p:extLst>
      <p:ext uri="{BB962C8B-B14F-4D97-AF65-F5344CB8AC3E}">
        <p14:creationId xmlns:p14="http://schemas.microsoft.com/office/powerpoint/2010/main" val="56598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Clinical Focus </a:t>
            </a:r>
            <a:r>
              <a:rPr lang="en-US" sz="3600" dirty="0" smtClean="0">
                <a:solidFill>
                  <a:schemeClr val="bg2"/>
                </a:solidFill>
                <a:latin typeface="+mj-lt"/>
              </a:rPr>
              <a:t>26.1</a:t>
            </a:r>
            <a:endParaRPr lang="en-IN" sz="3600" dirty="0">
              <a:solidFill>
                <a:schemeClr val="bg2"/>
              </a:solidFill>
              <a:latin typeface="+mj-lt"/>
            </a:endParaRPr>
          </a:p>
        </p:txBody>
      </p:sp>
      <p:pic>
        <p:nvPicPr>
          <p:cNvPr id="4" name="Picture 6" descr="Bar chart showing the percent of resistant isolates to five antibiotics from 1988 to 2012. A bar chart with years on the x-axis, with data from 1988, 1998, 2005, 2008, and 2012 and percentage of resistant isolates on the y-axis, ranging from 0 to 40 with increments every 5 percent. The following list provides percentages of resistant isolates to five antibiotics from 1988 to 2012. For penicillin, 5 percent in 1988, 17 percent in 1998, 9 percent in 2005, 6 percent in in 2008, 12 percent in 2012. For tetracycline, 19 percent in 1988, 21 percent in 1998, 17 percent in 2005, 29 percent in in 2008, 23 percent in 2012. For fluoroquinolones, 1 percent in 1998, 9 percent in 2005, 21 percent in in 2008, 13 percent in 2012. For Azithromycin, 18 percent in 1998, 37 percent in 2005, 4 percent in in 2008, 1 percent in 2012. For Ceftriaxone, 2 percent in 2012. All values estimated."/>
          <p:cNvPicPr>
            <a:picLocks noGrp="1" noChangeAspect="1"/>
          </p:cNvPicPr>
          <p:nvPr>
            <p:ph idx="1"/>
          </p:nvPr>
        </p:nvPicPr>
        <p:blipFill rotWithShape="1">
          <a:blip r:embed="rId2">
            <a:extLst>
              <a:ext uri="{28A0092B-C50C-407E-A947-70E740481C1C}">
                <a14:useLocalDpi xmlns:a14="http://schemas.microsoft.com/office/drawing/2010/main" val="0"/>
              </a:ext>
            </a:extLst>
          </a:blip>
          <a:srcRect b="3256"/>
          <a:stretch/>
        </p:blipFill>
        <p:spPr>
          <a:xfrm>
            <a:off x="885642" y="1600200"/>
            <a:ext cx="7198542" cy="4525963"/>
          </a:xfrm>
          <a:prstGeom prst="rect">
            <a:avLst/>
          </a:prstGeom>
        </p:spPr>
      </p:pic>
    </p:spTree>
    <p:extLst>
      <p:ext uri="{BB962C8B-B14F-4D97-AF65-F5344CB8AC3E}">
        <p14:creationId xmlns:p14="http://schemas.microsoft.com/office/powerpoint/2010/main" val="429142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Structure and Function of the Urinary </a:t>
            </a:r>
            <a:r>
              <a:rPr lang="en-US" sz="3600" dirty="0" smtClean="0">
                <a:latin typeface="+mj-lt"/>
              </a:rPr>
              <a:t>System </a:t>
            </a:r>
            <a:r>
              <a:rPr lang="en-US" sz="2000" b="0" dirty="0" smtClean="0">
                <a:latin typeface="+mj-lt"/>
              </a:rPr>
              <a:t>(2 of 2)</a:t>
            </a:r>
            <a:endParaRPr lang="en-IN" sz="2000" b="0" dirty="0">
              <a:latin typeface="+mj-lt"/>
            </a:endParaRPr>
          </a:p>
        </p:txBody>
      </p:sp>
      <p:sp>
        <p:nvSpPr>
          <p:cNvPr id="3" name="Content Placeholder 2"/>
          <p:cNvSpPr>
            <a:spLocks noGrp="1"/>
          </p:cNvSpPr>
          <p:nvPr>
            <p:ph idx="1"/>
          </p:nvPr>
        </p:nvSpPr>
        <p:spPr/>
        <p:txBody>
          <a:bodyPr/>
          <a:lstStyle/>
          <a:p>
            <a:r>
              <a:rPr lang="en-US" sz="2600" b="1" dirty="0"/>
              <a:t>Urinary system</a:t>
            </a:r>
          </a:p>
          <a:p>
            <a:pPr lvl="1"/>
            <a:r>
              <a:rPr lang="en-US" sz="2400" dirty="0"/>
              <a:t>Two kidneys</a:t>
            </a:r>
          </a:p>
          <a:p>
            <a:pPr lvl="1"/>
            <a:r>
              <a:rPr lang="en-US" sz="2400" dirty="0"/>
              <a:t>Two ureters</a:t>
            </a:r>
          </a:p>
          <a:p>
            <a:pPr lvl="1"/>
            <a:r>
              <a:rPr lang="en-US" sz="2400" dirty="0"/>
              <a:t>One urinary bladder</a:t>
            </a:r>
          </a:p>
          <a:p>
            <a:pPr lvl="1"/>
            <a:r>
              <a:rPr lang="en-US" sz="2400" dirty="0"/>
              <a:t>One urethra</a:t>
            </a:r>
          </a:p>
          <a:p>
            <a:r>
              <a:rPr lang="en-US" sz="2600" dirty="0"/>
              <a:t>Infection prevented by:</a:t>
            </a:r>
          </a:p>
          <a:p>
            <a:pPr lvl="1"/>
            <a:r>
              <a:rPr lang="en-US" sz="2400" dirty="0"/>
              <a:t>Valves that prevent backflow to the kidneys</a:t>
            </a:r>
          </a:p>
          <a:p>
            <a:pPr lvl="1"/>
            <a:r>
              <a:rPr lang="en-US" sz="2400" dirty="0"/>
              <a:t>Acidity of urine</a:t>
            </a:r>
          </a:p>
          <a:p>
            <a:pPr lvl="1"/>
            <a:r>
              <a:rPr lang="en-US" sz="2400" dirty="0"/>
              <a:t>Mechanical </a:t>
            </a:r>
            <a:r>
              <a:rPr lang="en-US" sz="2400" dirty="0" smtClean="0"/>
              <a:t>flushing</a:t>
            </a:r>
            <a:endParaRPr lang="en-IN" sz="2400" dirty="0"/>
          </a:p>
        </p:txBody>
      </p:sp>
    </p:spTree>
    <p:extLst>
      <p:ext uri="{BB962C8B-B14F-4D97-AF65-F5344CB8AC3E}">
        <p14:creationId xmlns:p14="http://schemas.microsoft.com/office/powerpoint/2010/main" val="166499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Nongonococcal Urethritis (NGU)</a:t>
            </a:r>
            <a:endParaRPr lang="en-IN" sz="3600" dirty="0">
              <a:latin typeface="+mj-lt"/>
            </a:endParaRPr>
          </a:p>
        </p:txBody>
      </p:sp>
      <p:sp>
        <p:nvSpPr>
          <p:cNvPr id="3" name="Content Placeholder 2"/>
          <p:cNvSpPr>
            <a:spLocks noGrp="1"/>
          </p:cNvSpPr>
          <p:nvPr>
            <p:ph idx="1"/>
          </p:nvPr>
        </p:nvSpPr>
        <p:spPr>
          <a:xfrm>
            <a:off x="457200" y="1600200"/>
            <a:ext cx="8382000" cy="4724400"/>
          </a:xfrm>
        </p:spPr>
        <p:txBody>
          <a:bodyPr/>
          <a:lstStyle/>
          <a:p>
            <a:pPr>
              <a:spcBef>
                <a:spcPts val="600"/>
              </a:spcBef>
            </a:pPr>
            <a:r>
              <a:rPr lang="en-US" sz="2400" b="1" dirty="0"/>
              <a:t>Nonspecific urethritis (NSU)</a:t>
            </a:r>
          </a:p>
          <a:p>
            <a:pPr lvl="1"/>
            <a:r>
              <a:rPr lang="en-US" sz="2200" dirty="0"/>
              <a:t>Any inflammation of the urethra not caused by</a:t>
            </a:r>
            <a:br>
              <a:rPr lang="en-US" sz="2200" dirty="0"/>
            </a:br>
            <a:r>
              <a:rPr lang="en-US" sz="2200" b="1" dirty="0"/>
              <a:t>N. gonorrhoeae</a:t>
            </a:r>
          </a:p>
          <a:p>
            <a:pPr>
              <a:spcBef>
                <a:spcPts val="600"/>
              </a:spcBef>
            </a:pPr>
            <a:r>
              <a:rPr lang="en-US" sz="2400" dirty="0"/>
              <a:t>Caused by:</a:t>
            </a:r>
          </a:p>
          <a:p>
            <a:pPr lvl="1"/>
            <a:r>
              <a:rPr lang="en-US" sz="2200" b="1" dirty="0"/>
              <a:t>Chlamydia trachomatis</a:t>
            </a:r>
          </a:p>
          <a:p>
            <a:pPr lvl="1"/>
            <a:r>
              <a:rPr lang="en-US" sz="2200" b="1" dirty="0"/>
              <a:t>Mycoplasma hominis</a:t>
            </a:r>
          </a:p>
          <a:p>
            <a:pPr lvl="1"/>
            <a:r>
              <a:rPr lang="en-US" sz="2200" b="1" dirty="0"/>
              <a:t>Ureaplasma urealyticum</a:t>
            </a:r>
          </a:p>
          <a:p>
            <a:r>
              <a:rPr lang="en-US" sz="2400" dirty="0"/>
              <a:t>Painful urination and watery discharge; often asymptomatic; pelvic inflammatory disease (PID) in women</a:t>
            </a:r>
          </a:p>
          <a:p>
            <a:pPr>
              <a:lnSpc>
                <a:spcPct val="90000"/>
              </a:lnSpc>
            </a:pPr>
            <a:r>
              <a:rPr lang="en-US" sz="2400" dirty="0"/>
              <a:t>Diagnosis: culture or PCR</a:t>
            </a:r>
          </a:p>
          <a:p>
            <a:pPr>
              <a:lnSpc>
                <a:spcPct val="90000"/>
              </a:lnSpc>
            </a:pPr>
            <a:r>
              <a:rPr lang="en-US" sz="2400" dirty="0"/>
              <a:t>Treatment with doxycycline and </a:t>
            </a:r>
            <a:r>
              <a:rPr lang="en-US" sz="2400" dirty="0" smtClean="0"/>
              <a:t>azithromycin</a:t>
            </a:r>
            <a:endParaRPr lang="en-IN" sz="2400" dirty="0"/>
          </a:p>
        </p:txBody>
      </p:sp>
    </p:spTree>
    <p:extLst>
      <p:ext uri="{BB962C8B-B14F-4D97-AF65-F5344CB8AC3E}">
        <p14:creationId xmlns:p14="http://schemas.microsoft.com/office/powerpoint/2010/main" val="307606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Pelvic Inflammatory Disease (PID)</a:t>
            </a:r>
            <a:endParaRPr lang="en-IN" sz="3600" dirty="0">
              <a:latin typeface="+mj-lt"/>
            </a:endParaRPr>
          </a:p>
        </p:txBody>
      </p:sp>
      <p:sp>
        <p:nvSpPr>
          <p:cNvPr id="3" name="Content Placeholder 2"/>
          <p:cNvSpPr>
            <a:spLocks noGrp="1"/>
          </p:cNvSpPr>
          <p:nvPr>
            <p:ph idx="1"/>
          </p:nvPr>
        </p:nvSpPr>
        <p:spPr/>
        <p:txBody>
          <a:bodyPr/>
          <a:lstStyle/>
          <a:p>
            <a:pPr>
              <a:spcBef>
                <a:spcPts val="600"/>
              </a:spcBef>
            </a:pPr>
            <a:r>
              <a:rPr lang="en-US" altLang="en-US" sz="2600" dirty="0"/>
              <a:t>Extensive bacterial infection of the female pelvic organs</a:t>
            </a:r>
          </a:p>
          <a:p>
            <a:pPr>
              <a:spcBef>
                <a:spcPts val="600"/>
              </a:spcBef>
            </a:pPr>
            <a:r>
              <a:rPr lang="en-US" altLang="en-US" sz="2600" dirty="0"/>
              <a:t>Polymicrobial infection, usually:</a:t>
            </a:r>
          </a:p>
          <a:p>
            <a:pPr lvl="1"/>
            <a:r>
              <a:rPr lang="en-US" altLang="en-US" sz="2400" b="1" dirty="0"/>
              <a:t>N. gonorrhoeae</a:t>
            </a:r>
          </a:p>
          <a:p>
            <a:pPr lvl="1"/>
            <a:r>
              <a:rPr lang="en-US" altLang="en-US" sz="2400" b="1" dirty="0"/>
              <a:t>C. trachomatis</a:t>
            </a:r>
          </a:p>
          <a:p>
            <a:pPr>
              <a:spcBef>
                <a:spcPts val="600"/>
              </a:spcBef>
            </a:pPr>
            <a:r>
              <a:rPr lang="en-US" altLang="en-US" sz="2600" dirty="0"/>
              <a:t>Chronic abdominal pain</a:t>
            </a:r>
          </a:p>
          <a:p>
            <a:pPr>
              <a:spcBef>
                <a:spcPts val="600"/>
              </a:spcBef>
            </a:pPr>
            <a:r>
              <a:rPr lang="en-US" altLang="en-US" sz="2600" b="1" dirty="0"/>
              <a:t>Salpingitis:</a:t>
            </a:r>
            <a:r>
              <a:rPr lang="en-US" altLang="en-US" sz="2600" dirty="0"/>
              <a:t> infection of the uterine tubes</a:t>
            </a:r>
          </a:p>
          <a:p>
            <a:pPr lvl="1"/>
            <a:r>
              <a:rPr lang="en-US" altLang="en-US" sz="2400" dirty="0"/>
              <a:t>Most serious form of PID</a:t>
            </a:r>
          </a:p>
          <a:p>
            <a:pPr lvl="1"/>
            <a:r>
              <a:rPr lang="en-US" altLang="en-US" sz="2400" dirty="0"/>
              <a:t>Scarring can cause infertility or ectopic pregnancy </a:t>
            </a:r>
          </a:p>
          <a:p>
            <a:pPr>
              <a:spcBef>
                <a:spcPts val="600"/>
              </a:spcBef>
            </a:pPr>
            <a:r>
              <a:rPr lang="en-US" altLang="en-US" sz="2600" dirty="0"/>
              <a:t>Treatment with doxycycline and </a:t>
            </a:r>
            <a:r>
              <a:rPr lang="en-US" altLang="en-US" sz="2600" dirty="0" smtClean="0"/>
              <a:t>cefoxitin</a:t>
            </a:r>
            <a:endParaRPr lang="en-IN" sz="2600" dirty="0"/>
          </a:p>
        </p:txBody>
      </p:sp>
    </p:spTree>
    <p:extLst>
      <p:ext uri="{BB962C8B-B14F-4D97-AF65-F5344CB8AC3E}">
        <p14:creationId xmlns:p14="http://schemas.microsoft.com/office/powerpoint/2010/main" val="164086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26.8 </a:t>
            </a:r>
            <a:r>
              <a:rPr lang="en-US" sz="3600" dirty="0" smtClean="0">
                <a:solidFill>
                  <a:schemeClr val="bg2"/>
                </a:solidFill>
                <a:latin typeface="+mj-lt"/>
              </a:rPr>
              <a:t>Salpingitis</a:t>
            </a:r>
            <a:endParaRPr lang="en-IN" sz="3600" dirty="0">
              <a:solidFill>
                <a:schemeClr val="bg2"/>
              </a:solidFill>
              <a:latin typeface="+mj-lt"/>
            </a:endParaRPr>
          </a:p>
        </p:txBody>
      </p:sp>
      <p:pic>
        <p:nvPicPr>
          <p:cNvPr id="6" name="Picture 5" descr="Micrograph of salpingitis. Photograph showing the ball-like uterus connected to both ovaries by the left and right uterine tubes. Fimbriae appear as round extensions. The right ovary, uterine tube, and fimbriae appear swollen and inflamed compared to their counterparts on the lef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702723"/>
            <a:ext cx="4898609" cy="4253747"/>
          </a:xfrm>
          <a:prstGeom prst="rect">
            <a:avLst/>
          </a:prstGeom>
        </p:spPr>
      </p:pic>
    </p:spTree>
    <p:extLst>
      <p:ext uri="{BB962C8B-B14F-4D97-AF65-F5344CB8AC3E}">
        <p14:creationId xmlns:p14="http://schemas.microsoft.com/office/powerpoint/2010/main" val="262795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Syphilis </a:t>
            </a:r>
            <a:r>
              <a:rPr lang="en-US" sz="2000" b="0" dirty="0" smtClean="0">
                <a:latin typeface="+mj-lt"/>
              </a:rPr>
              <a:t>(1 of 4)</a:t>
            </a:r>
            <a:endParaRPr lang="en-IN" sz="2000" b="0" dirty="0">
              <a:latin typeface="+mj-lt"/>
            </a:endParaRPr>
          </a:p>
        </p:txBody>
      </p:sp>
      <p:sp>
        <p:nvSpPr>
          <p:cNvPr id="3" name="Content Placeholder 2"/>
          <p:cNvSpPr>
            <a:spLocks noGrp="1"/>
          </p:cNvSpPr>
          <p:nvPr>
            <p:ph idx="1"/>
          </p:nvPr>
        </p:nvSpPr>
        <p:spPr/>
        <p:txBody>
          <a:bodyPr/>
          <a:lstStyle/>
          <a:p>
            <a:r>
              <a:rPr lang="en-US" sz="2600" dirty="0"/>
              <a:t>Caused by </a:t>
            </a:r>
            <a:r>
              <a:rPr lang="en-US" sz="2600" b="1" dirty="0"/>
              <a:t>Treponema pallidum</a:t>
            </a:r>
          </a:p>
          <a:p>
            <a:pPr lvl="1"/>
            <a:r>
              <a:rPr lang="en-US" sz="2400" dirty="0"/>
              <a:t>Gram-negative spirochete</a:t>
            </a:r>
          </a:p>
          <a:p>
            <a:pPr lvl="1"/>
            <a:r>
              <a:rPr lang="en-US" sz="2400" dirty="0"/>
              <a:t>Grows slowly in cell culture</a:t>
            </a:r>
          </a:p>
          <a:p>
            <a:r>
              <a:rPr lang="en-US" sz="2600" dirty="0"/>
              <a:t>Invades the mucosa or through skin breaks and enters the bloodstream</a:t>
            </a:r>
          </a:p>
          <a:p>
            <a:r>
              <a:rPr lang="en-US" sz="2600" dirty="0"/>
              <a:t>Induces an inflammatory response</a:t>
            </a:r>
          </a:p>
          <a:p>
            <a:r>
              <a:rPr lang="en-US" sz="2600" dirty="0"/>
              <a:t>Some strains cause </a:t>
            </a:r>
            <a:r>
              <a:rPr lang="en-US" sz="2600" b="1" dirty="0"/>
              <a:t>yaws</a:t>
            </a:r>
          </a:p>
          <a:p>
            <a:pPr lvl="1"/>
            <a:r>
              <a:rPr lang="en-US" sz="2400" dirty="0"/>
              <a:t>Skin disease is not sexually transmitted</a:t>
            </a:r>
          </a:p>
          <a:p>
            <a:r>
              <a:rPr lang="en-US" sz="2600" dirty="0"/>
              <a:t>Stable incidence in the United </a:t>
            </a:r>
            <a:r>
              <a:rPr lang="en-US" sz="2600" dirty="0" smtClean="0"/>
              <a:t>States</a:t>
            </a:r>
            <a:endParaRPr lang="en-IN" sz="2600" dirty="0"/>
          </a:p>
        </p:txBody>
      </p:sp>
    </p:spTree>
    <p:extLst>
      <p:ext uri="{BB962C8B-B14F-4D97-AF65-F5344CB8AC3E}">
        <p14:creationId xmlns:p14="http://schemas.microsoft.com/office/powerpoint/2010/main" val="327372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26.9 Treponema Pallidum, the Cause of Syphilis</a:t>
            </a:r>
            <a:endParaRPr lang="en-IN" dirty="0">
              <a:solidFill>
                <a:schemeClr val="bg2"/>
              </a:solidFill>
              <a:latin typeface="+mj-lt"/>
            </a:endParaRPr>
          </a:p>
        </p:txBody>
      </p:sp>
      <p:pic>
        <p:nvPicPr>
          <p:cNvPr id="4" name="Picture 7" descr="Micrograph of Treponema pallidum, the cause of syphilis. Micrograph, (L M), shows long, tightly coiled cells. Scale is 2 micrometers, about one-half the length of a cell."/>
          <p:cNvPicPr>
            <a:picLocks noGrp="1" noChangeAspect="1"/>
          </p:cNvPicPr>
          <p:nvPr>
            <p:ph idx="1"/>
          </p:nvPr>
        </p:nvPicPr>
        <p:blipFill rotWithShape="1">
          <a:blip r:embed="rId2">
            <a:extLst>
              <a:ext uri="{28A0092B-C50C-407E-A947-70E740481C1C}">
                <a14:useLocalDpi xmlns:a14="http://schemas.microsoft.com/office/drawing/2010/main" val="0"/>
              </a:ext>
            </a:extLst>
          </a:blip>
          <a:srcRect b="4893"/>
          <a:stretch/>
        </p:blipFill>
        <p:spPr>
          <a:xfrm>
            <a:off x="656909" y="1905000"/>
            <a:ext cx="7830182" cy="3588939"/>
          </a:xfrm>
          <a:prstGeom prst="rect">
            <a:avLst/>
          </a:prstGeom>
        </p:spPr>
      </p:pic>
    </p:spTree>
    <p:extLst>
      <p:ext uri="{BB962C8B-B14F-4D97-AF65-F5344CB8AC3E}">
        <p14:creationId xmlns:p14="http://schemas.microsoft.com/office/powerpoint/2010/main" val="281219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2"/>
                </a:solidFill>
                <a:latin typeface="+mj-lt"/>
              </a:rPr>
              <a:t>Figure 26.10 </a:t>
            </a:r>
            <a:r>
              <a:rPr lang="en-US" sz="2800" dirty="0" smtClean="0">
                <a:solidFill>
                  <a:schemeClr val="bg2"/>
                </a:solidFill>
                <a:latin typeface="+mj-lt"/>
              </a:rPr>
              <a:t>The </a:t>
            </a:r>
            <a:r>
              <a:rPr lang="en-US" sz="2800" dirty="0">
                <a:solidFill>
                  <a:schemeClr val="bg2"/>
                </a:solidFill>
                <a:latin typeface="+mj-lt"/>
              </a:rPr>
              <a:t>U.S. Incidence and Distribution of Primary and Secondary Syphilis</a:t>
            </a:r>
            <a:endParaRPr lang="en-IN" sz="2800" dirty="0">
              <a:solidFill>
                <a:schemeClr val="bg2"/>
              </a:solidFill>
              <a:latin typeface="+mj-lt"/>
            </a:endParaRPr>
          </a:p>
        </p:txBody>
      </p:sp>
      <p:pic>
        <p:nvPicPr>
          <p:cNvPr id="6" name="Picture 5" descr="Part ay shows the incidence of syphilis in the United States, 1941 to 2013, in a graph; part b shows U S geographical distribution by state in 2012. Part ay. The x-axis is year, ranging from 1941 to 2011 with intervals every 5 years. The y-axis is reported cases per 100,000 population, ranging from 0 to 70 with intervals every 10. The following list provides the reported number of cases of syphilis per 100,000 population in the United States by five-year intervals from 1941 to 2011. In 1941, 50 cases were reported; 1946, 67 cases; 1951, 10 cases; 1956, 4 cases; 1961, 11 cases; 1966, 11 cases; 1971, 12 cases; 1976, 11 cases; 1981, 14 cases; 1986, 13 cases; 1991, 18 cases; 1996, 5 cases; 2001, 4 cases; 2006, 5 cases; 2011, 6 cases. Geographical distribution of syphilis cases in 2012.  Part b. A map of the United States and outlying areas is shown. Note: The primary and secondary syphilis rate in the United States and territories, (Guam, Puerto Rico, and Virgin Islands), was 5.1 per 100,000 population. The following list provides geographic distribution of reported syphilis cases in the United States and territories. Fewer than 0.2 cases in Montana, Virgin Islands. 0.21 to 2.2 cases in Maine, Vermont, Connecticut, West Virginia, and most of the northern, central states, as well as Hawaii and Alaska. More than 2.2 cases in most of the eastern, southern, and southwestern states, including New York, Pennsylvania, Florida, Texas, Arizona, California, and Washington, as well as Guam and Puerto Ric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05000"/>
            <a:ext cx="7954942" cy="3514786"/>
          </a:xfrm>
          <a:prstGeom prst="rect">
            <a:avLst/>
          </a:prstGeom>
        </p:spPr>
      </p:pic>
    </p:spTree>
    <p:extLst>
      <p:ext uri="{BB962C8B-B14F-4D97-AF65-F5344CB8AC3E}">
        <p14:creationId xmlns:p14="http://schemas.microsoft.com/office/powerpoint/2010/main" val="265374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Syphilis </a:t>
            </a:r>
            <a:r>
              <a:rPr lang="en-US" sz="2000" b="0" dirty="0" smtClean="0">
                <a:latin typeface="+mj-lt"/>
              </a:rPr>
              <a:t>(2 of 4)</a:t>
            </a:r>
            <a:endParaRPr lang="en-IN" sz="2000" b="0" dirty="0">
              <a:latin typeface="+mj-lt"/>
            </a:endParaRPr>
          </a:p>
        </p:txBody>
      </p:sp>
      <p:sp>
        <p:nvSpPr>
          <p:cNvPr id="3" name="Content Placeholder 2"/>
          <p:cNvSpPr>
            <a:spLocks noGrp="1"/>
          </p:cNvSpPr>
          <p:nvPr>
            <p:ph idx="1"/>
          </p:nvPr>
        </p:nvSpPr>
        <p:spPr>
          <a:xfrm>
            <a:off x="457200" y="1600200"/>
            <a:ext cx="8458200" cy="4724400"/>
          </a:xfrm>
        </p:spPr>
        <p:txBody>
          <a:bodyPr/>
          <a:lstStyle/>
          <a:p>
            <a:pPr>
              <a:spcBef>
                <a:spcPts val="600"/>
              </a:spcBef>
            </a:pPr>
            <a:r>
              <a:rPr lang="en-US" sz="2600" dirty="0"/>
              <a:t>Primary stage</a:t>
            </a:r>
          </a:p>
          <a:p>
            <a:pPr lvl="1"/>
            <a:r>
              <a:rPr lang="en-US" sz="2400" b="1" dirty="0"/>
              <a:t>Chancre</a:t>
            </a:r>
            <a:r>
              <a:rPr lang="en-US" sz="2400" dirty="0"/>
              <a:t> at the site of infection about 3 weeks after exposure</a:t>
            </a:r>
          </a:p>
          <a:p>
            <a:pPr lvl="2"/>
            <a:r>
              <a:rPr lang="en-US" sz="2200" dirty="0"/>
              <a:t>Painless and highly infectious</a:t>
            </a:r>
          </a:p>
          <a:p>
            <a:pPr lvl="2"/>
            <a:r>
              <a:rPr lang="en-US" sz="2200" dirty="0"/>
              <a:t>Disappears after 2 weeks</a:t>
            </a:r>
          </a:p>
          <a:p>
            <a:pPr>
              <a:spcBef>
                <a:spcPts val="600"/>
              </a:spcBef>
            </a:pPr>
            <a:r>
              <a:rPr lang="en-US" sz="2600" dirty="0"/>
              <a:t>Secondary stage</a:t>
            </a:r>
          </a:p>
          <a:p>
            <a:pPr lvl="1"/>
            <a:r>
              <a:rPr lang="en-US" sz="2400" dirty="0"/>
              <a:t>Skin and mucosal rashes, especially on the palms and soles</a:t>
            </a:r>
          </a:p>
          <a:p>
            <a:pPr lvl="2"/>
            <a:r>
              <a:rPr lang="en-US" sz="2200" dirty="0"/>
              <a:t>Due to an inflammatory response</a:t>
            </a:r>
          </a:p>
          <a:p>
            <a:pPr>
              <a:spcBef>
                <a:spcPts val="600"/>
              </a:spcBef>
            </a:pPr>
            <a:r>
              <a:rPr lang="en-US" sz="2600" dirty="0"/>
              <a:t>Latent period</a:t>
            </a:r>
          </a:p>
          <a:p>
            <a:pPr lvl="1"/>
            <a:r>
              <a:rPr lang="en-US" sz="2400" dirty="0"/>
              <a:t>No </a:t>
            </a:r>
            <a:r>
              <a:rPr lang="en-US" sz="2400" dirty="0" smtClean="0"/>
              <a:t>symptoms</a:t>
            </a:r>
            <a:endParaRPr lang="en-IN" sz="2400" dirty="0"/>
          </a:p>
        </p:txBody>
      </p:sp>
    </p:spTree>
    <p:extLst>
      <p:ext uri="{BB962C8B-B14F-4D97-AF65-F5344CB8AC3E}">
        <p14:creationId xmlns:p14="http://schemas.microsoft.com/office/powerpoint/2010/main" val="9555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Syphilis </a:t>
            </a:r>
            <a:r>
              <a:rPr lang="en-US" sz="2000" b="0" dirty="0" smtClean="0">
                <a:latin typeface="+mj-lt"/>
              </a:rPr>
              <a:t>(3 of 4)</a:t>
            </a:r>
            <a:endParaRPr lang="en-IN" sz="2000" b="0" dirty="0">
              <a:latin typeface="+mj-lt"/>
            </a:endParaRPr>
          </a:p>
        </p:txBody>
      </p:sp>
      <p:sp>
        <p:nvSpPr>
          <p:cNvPr id="3" name="Content Placeholder 2"/>
          <p:cNvSpPr>
            <a:spLocks noGrp="1"/>
          </p:cNvSpPr>
          <p:nvPr>
            <p:ph idx="1"/>
          </p:nvPr>
        </p:nvSpPr>
        <p:spPr/>
        <p:txBody>
          <a:bodyPr/>
          <a:lstStyle/>
          <a:p>
            <a:r>
              <a:rPr lang="en-US" altLang="en-US" sz="2600" dirty="0"/>
              <a:t>Tertiary stage</a:t>
            </a:r>
          </a:p>
          <a:p>
            <a:pPr lvl="1"/>
            <a:r>
              <a:rPr lang="en-US" altLang="en-US" sz="2400" dirty="0"/>
              <a:t>Appear years after latency</a:t>
            </a:r>
          </a:p>
          <a:p>
            <a:pPr lvl="2"/>
            <a:r>
              <a:rPr lang="en-US" altLang="en-US" sz="2600" dirty="0"/>
              <a:t> </a:t>
            </a:r>
            <a:r>
              <a:rPr lang="en-US" altLang="en-US" sz="2200" dirty="0"/>
              <a:t>Due to cell-mediated immune reactions</a:t>
            </a:r>
          </a:p>
          <a:p>
            <a:pPr lvl="1"/>
            <a:r>
              <a:rPr lang="en-US" altLang="en-US" sz="2400" dirty="0"/>
              <a:t>Gummatous syphilis: </a:t>
            </a:r>
            <a:r>
              <a:rPr lang="en-US" altLang="en-US" sz="2400" b="1" dirty="0"/>
              <a:t>gummas</a:t>
            </a:r>
            <a:r>
              <a:rPr lang="en-US" altLang="en-US" sz="2400" dirty="0"/>
              <a:t> on many organs</a:t>
            </a:r>
          </a:p>
          <a:p>
            <a:pPr lvl="1"/>
            <a:r>
              <a:rPr lang="en-US" altLang="en-US" sz="2400" dirty="0"/>
              <a:t>Cardiovascular syphilis: weakens the aorta</a:t>
            </a:r>
          </a:p>
          <a:p>
            <a:pPr lvl="1"/>
            <a:r>
              <a:rPr lang="en-US" altLang="en-US" sz="2400" dirty="0"/>
              <a:t>Neurosyphilis: affects the CNS; dementia</a:t>
            </a:r>
          </a:p>
          <a:p>
            <a:r>
              <a:rPr lang="en-US" altLang="en-US" sz="2600" b="1" dirty="0"/>
              <a:t>Congenital:</a:t>
            </a:r>
            <a:r>
              <a:rPr lang="en-US" altLang="en-US" sz="2600" dirty="0"/>
              <a:t> neurological damage to the </a:t>
            </a:r>
            <a:r>
              <a:rPr lang="en-US" altLang="en-US" sz="2600" dirty="0" smtClean="0"/>
              <a:t>fetus</a:t>
            </a:r>
            <a:endParaRPr lang="en-IN" sz="2600" dirty="0"/>
          </a:p>
        </p:txBody>
      </p:sp>
    </p:spTree>
    <p:extLst>
      <p:ext uri="{BB962C8B-B14F-4D97-AF65-F5344CB8AC3E}">
        <p14:creationId xmlns:p14="http://schemas.microsoft.com/office/powerpoint/2010/main" val="14949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bg2"/>
                </a:solidFill>
                <a:latin typeface="+mj-lt"/>
              </a:rPr>
              <a:t>Figure 26.11 Characteristic Lesions Associated with Various Stages of Syphilis</a:t>
            </a:r>
            <a:endParaRPr lang="en-IN" sz="3000" dirty="0">
              <a:solidFill>
                <a:schemeClr val="bg2"/>
              </a:solidFill>
              <a:latin typeface="+mj-lt"/>
            </a:endParaRPr>
          </a:p>
        </p:txBody>
      </p:sp>
      <p:pic>
        <p:nvPicPr>
          <p:cNvPr id="4" name="Picture 8" descr="Photographs show characteristic lesions associated with various stages of syphilis: ay, primary, b, secondary, and, c, tertiary. Part ay: Chancre of primary stage on a male in genital area. A photograph shows a small, round, and pus-filled sore on the head of a penis. Part b: Lesions of secondary syphilis rash on a forearm; any surface of the body can be afflicted with such lesions. A photograph shows an arm with many small, raised, and red lesions, appearing rash-like. Part c: Gummas of tertiary stage on the back of a forearm; gummas such as these are rarely seen today in the era of antibiotics.  A photograph shows a sickly looking arm with two large, necrotic lesions, each covering more than half the width of the arm."/>
          <p:cNvPicPr>
            <a:picLocks noGrp="1" noChangeAspect="1"/>
          </p:cNvPicPr>
          <p:nvPr>
            <p:ph idx="1"/>
          </p:nvPr>
        </p:nvPicPr>
        <p:blipFill rotWithShape="1">
          <a:blip r:embed="rId2">
            <a:extLst>
              <a:ext uri="{28A0092B-C50C-407E-A947-70E740481C1C}">
                <a14:useLocalDpi xmlns:a14="http://schemas.microsoft.com/office/drawing/2010/main" val="0"/>
              </a:ext>
            </a:extLst>
          </a:blip>
          <a:srcRect b="3290"/>
          <a:stretch/>
        </p:blipFill>
        <p:spPr>
          <a:xfrm>
            <a:off x="996214" y="1666754"/>
            <a:ext cx="7012231" cy="4392854"/>
          </a:xfrm>
          <a:prstGeom prst="rect">
            <a:avLst/>
          </a:prstGeom>
        </p:spPr>
      </p:pic>
    </p:spTree>
    <p:extLst>
      <p:ext uri="{BB962C8B-B14F-4D97-AF65-F5344CB8AC3E}">
        <p14:creationId xmlns:p14="http://schemas.microsoft.com/office/powerpoint/2010/main" val="180009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Syphilis </a:t>
            </a:r>
            <a:r>
              <a:rPr lang="en-US" sz="2000" b="0" dirty="0" smtClean="0">
                <a:latin typeface="+mj-lt"/>
              </a:rPr>
              <a:t>(4 of 4)</a:t>
            </a:r>
            <a:endParaRPr lang="en-IN" sz="2000" b="0" dirty="0">
              <a:latin typeface="+mj-lt"/>
            </a:endParaRPr>
          </a:p>
        </p:txBody>
      </p:sp>
      <p:sp>
        <p:nvSpPr>
          <p:cNvPr id="3" name="Content Placeholder 2"/>
          <p:cNvSpPr>
            <a:spLocks noGrp="1"/>
          </p:cNvSpPr>
          <p:nvPr>
            <p:ph idx="1"/>
          </p:nvPr>
        </p:nvSpPr>
        <p:spPr>
          <a:xfrm>
            <a:off x="457200" y="1524000"/>
            <a:ext cx="8229600" cy="4724400"/>
          </a:xfrm>
        </p:spPr>
        <p:txBody>
          <a:bodyPr/>
          <a:lstStyle/>
          <a:p>
            <a:pPr>
              <a:spcBef>
                <a:spcPts val="600"/>
              </a:spcBef>
            </a:pPr>
            <a:r>
              <a:rPr lang="en-US" sz="2600" dirty="0"/>
              <a:t>Microscopic tests</a:t>
            </a:r>
          </a:p>
          <a:p>
            <a:pPr lvl="1"/>
            <a:r>
              <a:rPr lang="en-US" sz="2400" b="1" dirty="0"/>
              <a:t>Direct fluorescent-antibody test (DFA-TP)</a:t>
            </a:r>
            <a:r>
              <a:rPr lang="en-US" sz="2400" dirty="0"/>
              <a:t> with monoclonal antibodies</a:t>
            </a:r>
          </a:p>
          <a:p>
            <a:pPr>
              <a:spcBef>
                <a:spcPts val="600"/>
              </a:spcBef>
            </a:pPr>
            <a:r>
              <a:rPr lang="en-US" sz="2600" dirty="0"/>
              <a:t>Nontreponemal serological tests</a:t>
            </a:r>
          </a:p>
          <a:p>
            <a:pPr lvl="1"/>
            <a:r>
              <a:rPr lang="en-US" sz="2400" dirty="0"/>
              <a:t>Slide agglutination </a:t>
            </a:r>
            <a:r>
              <a:rPr lang="en-US" sz="2400" b="1" dirty="0"/>
              <a:t>VDRL test</a:t>
            </a:r>
          </a:p>
          <a:p>
            <a:pPr lvl="1"/>
            <a:r>
              <a:rPr lang="en-US" sz="2400" b="1" dirty="0"/>
              <a:t>Rapid plasma reagin (RPR) test</a:t>
            </a:r>
          </a:p>
          <a:p>
            <a:pPr>
              <a:spcBef>
                <a:spcPts val="600"/>
              </a:spcBef>
            </a:pPr>
            <a:r>
              <a:rPr lang="en-US" sz="2600" dirty="0"/>
              <a:t>Treponemal-type serological tests</a:t>
            </a:r>
          </a:p>
          <a:p>
            <a:pPr lvl="1"/>
            <a:r>
              <a:rPr lang="en-US" sz="2400" b="1" dirty="0"/>
              <a:t>Enzyme immunoassay (EIA)</a:t>
            </a:r>
          </a:p>
          <a:p>
            <a:pPr lvl="1"/>
            <a:r>
              <a:rPr lang="en-US" sz="2400" b="1" dirty="0"/>
              <a:t>Fluorescent treponemal antibody absorption </a:t>
            </a:r>
            <a:r>
              <a:rPr lang="en-US" sz="2400" b="1" dirty="0" smtClean="0"/>
              <a:t>test </a:t>
            </a:r>
            <a:r>
              <a:rPr lang="en-US" sz="2400" dirty="0" smtClean="0"/>
              <a:t>(FTA-ABS</a:t>
            </a:r>
            <a:r>
              <a:rPr lang="en-US" sz="2400" dirty="0"/>
              <a:t>)</a:t>
            </a:r>
          </a:p>
          <a:p>
            <a:pPr>
              <a:spcBef>
                <a:spcPts val="600"/>
              </a:spcBef>
            </a:pPr>
            <a:r>
              <a:rPr lang="en-US" sz="2600" dirty="0"/>
              <a:t>Treatment with benzathine </a:t>
            </a:r>
            <a:r>
              <a:rPr lang="en-US" sz="2600" dirty="0" smtClean="0"/>
              <a:t>penicillin</a:t>
            </a:r>
            <a:endParaRPr lang="en-IN" sz="2600" dirty="0"/>
          </a:p>
        </p:txBody>
      </p:sp>
    </p:spTree>
    <p:extLst>
      <p:ext uri="{BB962C8B-B14F-4D97-AF65-F5344CB8AC3E}">
        <p14:creationId xmlns:p14="http://schemas.microsoft.com/office/powerpoint/2010/main" val="74257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solidFill>
                <a:latin typeface="+mj-lt"/>
              </a:rPr>
              <a:t>Figure 26.1 </a:t>
            </a:r>
            <a:r>
              <a:rPr lang="en-US" sz="3200" dirty="0" smtClean="0">
                <a:solidFill>
                  <a:schemeClr val="bg2"/>
                </a:solidFill>
                <a:latin typeface="+mj-lt"/>
              </a:rPr>
              <a:t>Organs </a:t>
            </a:r>
            <a:r>
              <a:rPr lang="en-US" sz="3200" dirty="0">
                <a:solidFill>
                  <a:schemeClr val="bg2"/>
                </a:solidFill>
                <a:latin typeface="+mj-lt"/>
              </a:rPr>
              <a:t>of the human urinary system, shown here in the </a:t>
            </a:r>
            <a:r>
              <a:rPr lang="en-US" sz="3200" dirty="0" smtClean="0">
                <a:solidFill>
                  <a:schemeClr val="bg2"/>
                </a:solidFill>
                <a:latin typeface="+mj-lt"/>
              </a:rPr>
              <a:t>female</a:t>
            </a:r>
            <a:endParaRPr lang="en-IN" sz="3200" dirty="0">
              <a:solidFill>
                <a:schemeClr val="bg2"/>
              </a:solidFill>
              <a:latin typeface="+mj-lt"/>
            </a:endParaRPr>
          </a:p>
        </p:txBody>
      </p:sp>
      <p:pic>
        <p:nvPicPr>
          <p:cNvPr id="4" name="Picture 1" descr="Diagram showing the organs of the urinary system: the kidneys, ureters, urinary bladder, and urethra.  Two bean-shaped kidneys are on either side of the abdomen. The aorta and inferior vena cava, large blood vessels, travel down the center of the body and branch out to carry blood to and from the kidneys before continuing downward and branching into each leg. The ureters are two long, thin tubes that travel from each kidney down to the urinary bladder, a sac-like organ in the groin. The urethra is a tube leading from the bladder to outside the body."/>
          <p:cNvPicPr>
            <a:picLocks noGrp="1" noChangeAspect="1"/>
          </p:cNvPicPr>
          <p:nvPr>
            <p:ph idx="1"/>
          </p:nvPr>
        </p:nvPicPr>
        <p:blipFill rotWithShape="1">
          <a:blip r:embed="rId2">
            <a:extLst>
              <a:ext uri="{28A0092B-C50C-407E-A947-70E740481C1C}">
                <a14:useLocalDpi xmlns:a14="http://schemas.microsoft.com/office/drawing/2010/main" val="0"/>
              </a:ext>
            </a:extLst>
          </a:blip>
          <a:srcRect b="2542"/>
          <a:stretch/>
        </p:blipFill>
        <p:spPr>
          <a:xfrm>
            <a:off x="2590800" y="1723169"/>
            <a:ext cx="3606858" cy="4436783"/>
          </a:xfrm>
          <a:prstGeom prst="rect">
            <a:avLst/>
          </a:prstGeom>
        </p:spPr>
      </p:pic>
    </p:spTree>
    <p:extLst>
      <p:ext uri="{BB962C8B-B14F-4D97-AF65-F5344CB8AC3E}">
        <p14:creationId xmlns:p14="http://schemas.microsoft.com/office/powerpoint/2010/main" val="148435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Lymphogranuloma Venereum (LGV)</a:t>
            </a:r>
            <a:endParaRPr lang="en-IN" sz="3600" dirty="0">
              <a:latin typeface="+mj-lt"/>
            </a:endParaRPr>
          </a:p>
        </p:txBody>
      </p:sp>
      <p:sp>
        <p:nvSpPr>
          <p:cNvPr id="3" name="Content Placeholder 2"/>
          <p:cNvSpPr>
            <a:spLocks noGrp="1"/>
          </p:cNvSpPr>
          <p:nvPr>
            <p:ph idx="1"/>
          </p:nvPr>
        </p:nvSpPr>
        <p:spPr>
          <a:xfrm>
            <a:off x="457200" y="1600201"/>
            <a:ext cx="8229600" cy="3581400"/>
          </a:xfrm>
        </p:spPr>
        <p:txBody>
          <a:bodyPr/>
          <a:lstStyle/>
          <a:p>
            <a:r>
              <a:rPr lang="en-US" sz="2600" dirty="0"/>
              <a:t>Caused by </a:t>
            </a:r>
            <a:r>
              <a:rPr lang="en-US" sz="2600" b="1" dirty="0"/>
              <a:t>C. trachomatis</a:t>
            </a:r>
          </a:p>
          <a:p>
            <a:r>
              <a:rPr lang="en-US" sz="2600" dirty="0"/>
              <a:t>Infects the lymphoid tissue</a:t>
            </a:r>
          </a:p>
          <a:p>
            <a:pPr lvl="1"/>
            <a:r>
              <a:rPr lang="en-US" sz="2400" dirty="0"/>
              <a:t>Regional lymph nodes become enlarged and tender</a:t>
            </a:r>
          </a:p>
          <a:p>
            <a:pPr lvl="1"/>
            <a:r>
              <a:rPr lang="en-US" sz="2400" dirty="0"/>
              <a:t>Discharge of pus and scarring</a:t>
            </a:r>
          </a:p>
          <a:p>
            <a:r>
              <a:rPr lang="en-US" sz="2600" dirty="0"/>
              <a:t>Diagnosis with blood test for antibodies to the organism</a:t>
            </a:r>
          </a:p>
          <a:p>
            <a:r>
              <a:rPr lang="en-US" sz="2600" dirty="0"/>
              <a:t>Treatment with </a:t>
            </a:r>
            <a:r>
              <a:rPr lang="en-US" sz="2600" dirty="0" smtClean="0"/>
              <a:t>doxycycline</a:t>
            </a:r>
            <a:endParaRPr lang="en-IN" sz="2600" dirty="0"/>
          </a:p>
        </p:txBody>
      </p:sp>
    </p:spTree>
    <p:extLst>
      <p:ext uri="{BB962C8B-B14F-4D97-AF65-F5344CB8AC3E}">
        <p14:creationId xmlns:p14="http://schemas.microsoft.com/office/powerpoint/2010/main" val="214363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Chancroid (Soft Chancre)</a:t>
            </a:r>
            <a:endParaRPr lang="en-IN" sz="3600" dirty="0">
              <a:latin typeface="+mj-lt"/>
            </a:endParaRPr>
          </a:p>
        </p:txBody>
      </p:sp>
      <p:sp>
        <p:nvSpPr>
          <p:cNvPr id="3" name="Content Placeholder 2"/>
          <p:cNvSpPr>
            <a:spLocks noGrp="1"/>
          </p:cNvSpPr>
          <p:nvPr>
            <p:ph idx="1"/>
          </p:nvPr>
        </p:nvSpPr>
        <p:spPr>
          <a:xfrm>
            <a:off x="457200" y="1600201"/>
            <a:ext cx="8077200" cy="3581400"/>
          </a:xfrm>
        </p:spPr>
        <p:txBody>
          <a:bodyPr/>
          <a:lstStyle/>
          <a:p>
            <a:r>
              <a:rPr lang="en-US" sz="2600" dirty="0"/>
              <a:t>Caused by </a:t>
            </a:r>
            <a:r>
              <a:rPr lang="en-US" sz="2600" b="1" dirty="0"/>
              <a:t>Haemophilus ducreyi</a:t>
            </a:r>
          </a:p>
          <a:p>
            <a:pPr lvl="1"/>
            <a:r>
              <a:rPr lang="en-US" sz="2400" dirty="0"/>
              <a:t>Gram-negative rod</a:t>
            </a:r>
          </a:p>
          <a:p>
            <a:r>
              <a:rPr lang="en-US" sz="2600" dirty="0"/>
              <a:t>Associated with drug use</a:t>
            </a:r>
          </a:p>
          <a:p>
            <a:r>
              <a:rPr lang="en-US" sz="2600" dirty="0"/>
              <a:t>Painful ulcers of the genitals and swollen lymph nodes in the groin</a:t>
            </a:r>
          </a:p>
          <a:p>
            <a:pPr lvl="1"/>
            <a:r>
              <a:rPr lang="en-US" sz="2400" dirty="0"/>
              <a:t>Factors in the sexual transmission of HIV</a:t>
            </a:r>
          </a:p>
          <a:p>
            <a:r>
              <a:rPr lang="en-US" sz="2600" dirty="0"/>
              <a:t>Treatment with azithromycin or </a:t>
            </a:r>
            <a:r>
              <a:rPr lang="en-US" sz="2600" dirty="0" smtClean="0"/>
              <a:t>ceftriaxone</a:t>
            </a:r>
            <a:endParaRPr lang="en-IN" sz="2600" dirty="0"/>
          </a:p>
        </p:txBody>
      </p:sp>
    </p:spTree>
    <p:extLst>
      <p:ext uri="{BB962C8B-B14F-4D97-AF65-F5344CB8AC3E}">
        <p14:creationId xmlns:p14="http://schemas.microsoft.com/office/powerpoint/2010/main" val="15940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Bacterial Vaginosis</a:t>
            </a:r>
            <a:endParaRPr lang="en-IN" sz="3600" dirty="0">
              <a:latin typeface="+mj-lt"/>
            </a:endParaRPr>
          </a:p>
        </p:txBody>
      </p:sp>
      <p:sp>
        <p:nvSpPr>
          <p:cNvPr id="3" name="Content Placeholder 2"/>
          <p:cNvSpPr>
            <a:spLocks noGrp="1"/>
          </p:cNvSpPr>
          <p:nvPr>
            <p:ph idx="1"/>
          </p:nvPr>
        </p:nvSpPr>
        <p:spPr/>
        <p:txBody>
          <a:bodyPr/>
          <a:lstStyle/>
          <a:p>
            <a:r>
              <a:rPr lang="en-US" sz="2600" dirty="0"/>
              <a:t>Caused by </a:t>
            </a:r>
            <a:r>
              <a:rPr lang="en-US" sz="2600" b="1" dirty="0"/>
              <a:t>Gardnerella vaginalis</a:t>
            </a:r>
          </a:p>
          <a:p>
            <a:pPr lvl="1"/>
            <a:r>
              <a:rPr lang="en-US" sz="2400" dirty="0"/>
              <a:t>Pleomorphic gram-negative rod</a:t>
            </a:r>
          </a:p>
          <a:p>
            <a:r>
              <a:rPr lang="en-US" sz="2600" b="1" dirty="0"/>
              <a:t>Vaginitis:</a:t>
            </a:r>
            <a:r>
              <a:rPr lang="en-US" sz="2600" dirty="0"/>
              <a:t> inflammation of the vagina due to infection</a:t>
            </a:r>
          </a:p>
          <a:p>
            <a:r>
              <a:rPr lang="en-US" sz="2600" b="1" dirty="0"/>
              <a:t>Vaginosis:</a:t>
            </a:r>
            <a:r>
              <a:rPr lang="en-US" sz="2600" dirty="0"/>
              <a:t> no sign of inflammation</a:t>
            </a:r>
          </a:p>
          <a:p>
            <a:r>
              <a:rPr lang="en-US" sz="2600" dirty="0"/>
              <a:t>pH above 4.5, fishy odor, copious frothy discharge</a:t>
            </a:r>
          </a:p>
          <a:p>
            <a:r>
              <a:rPr lang="en-US" sz="2600" dirty="0"/>
              <a:t>Clue cells</a:t>
            </a:r>
          </a:p>
          <a:p>
            <a:pPr lvl="1"/>
            <a:r>
              <a:rPr lang="en-US" sz="2400" dirty="0"/>
              <a:t>Sloughed-off vaginal epithelial cells covered with a biofilm of </a:t>
            </a:r>
            <a:r>
              <a:rPr lang="en-US" sz="2400" b="1" dirty="0"/>
              <a:t>G. vaginalis</a:t>
            </a:r>
          </a:p>
          <a:p>
            <a:r>
              <a:rPr lang="en-US" sz="2600" dirty="0"/>
              <a:t>Treatment with </a:t>
            </a:r>
            <a:r>
              <a:rPr lang="en-US" sz="2600" dirty="0" smtClean="0"/>
              <a:t>metronidazole</a:t>
            </a:r>
            <a:endParaRPr lang="en-IN" sz="2600" dirty="0"/>
          </a:p>
        </p:txBody>
      </p:sp>
    </p:spTree>
    <p:extLst>
      <p:ext uri="{BB962C8B-B14F-4D97-AF65-F5344CB8AC3E}">
        <p14:creationId xmlns:p14="http://schemas.microsoft.com/office/powerpoint/2010/main" val="324196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26.12 </a:t>
            </a:r>
            <a:r>
              <a:rPr lang="en-US" sz="3600" dirty="0" smtClean="0">
                <a:solidFill>
                  <a:schemeClr val="bg2"/>
                </a:solidFill>
                <a:latin typeface="+mj-lt"/>
              </a:rPr>
              <a:t>Clue cells</a:t>
            </a:r>
            <a:endParaRPr lang="en-IN" sz="3600" dirty="0">
              <a:solidFill>
                <a:schemeClr val="bg2"/>
              </a:solidFill>
              <a:latin typeface="+mj-lt"/>
            </a:endParaRPr>
          </a:p>
        </p:txBody>
      </p:sp>
      <p:pic>
        <p:nvPicPr>
          <p:cNvPr id="4" name="Picture" descr="Micrographs showing, ay, normal vaginal epithelial cells and, b, a clue cell. Part ay: Normal vaginal epithelial cell.  A micrograph, (L M), shows a large, flat vaginal epithelial cell with a small, rough epithelial cell nucleus. Scale is 12.5 micrometers, the diameter of the nucleus and one-eighth the diameter of the cell. Part b: Clue cell.  A micrograph, (L M), of flat cells, with a small nucleus, covered in a cloud of small, round Gardnerella vaginalis bacteria cells.  Scale is 12 micrometers, about one-eighth the diameter of the large cel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364572"/>
            <a:ext cx="3493690" cy="5049473"/>
          </a:xfrm>
        </p:spPr>
      </p:pic>
    </p:spTree>
    <p:extLst>
      <p:ext uri="{BB962C8B-B14F-4D97-AF65-F5344CB8AC3E}">
        <p14:creationId xmlns:p14="http://schemas.microsoft.com/office/powerpoint/2010/main" val="407419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Check Your </a:t>
            </a:r>
            <a:r>
              <a:rPr lang="en-US" altLang="en-US" sz="3600" dirty="0" smtClean="0">
                <a:latin typeface="+mj-lt"/>
              </a:rPr>
              <a:t>Understanding-5</a:t>
            </a:r>
            <a:endParaRPr lang="en-IN" sz="2000" b="0" dirty="0">
              <a:solidFill>
                <a:srgbClr val="FF0000"/>
              </a:solidFill>
              <a:latin typeface="+mj-lt"/>
            </a:endParaRPr>
          </a:p>
        </p:txBody>
      </p:sp>
      <p:sp>
        <p:nvSpPr>
          <p:cNvPr id="3" name="Content Placeholder 2"/>
          <p:cNvSpPr>
            <a:spLocks noGrp="1"/>
          </p:cNvSpPr>
          <p:nvPr>
            <p:ph idx="1"/>
          </p:nvPr>
        </p:nvSpPr>
        <p:spPr>
          <a:xfrm>
            <a:off x="457200" y="1600201"/>
            <a:ext cx="8229600" cy="2057400"/>
          </a:xfrm>
        </p:spPr>
        <p:txBody>
          <a:bodyPr/>
          <a:lstStyle/>
          <a:p>
            <a:pPr marL="0" indent="0">
              <a:buNone/>
            </a:pPr>
            <a:r>
              <a:rPr lang="en-US" altLang="en-US" sz="2600" b="1" dirty="0"/>
              <a:t>Check Your Understanding</a:t>
            </a:r>
          </a:p>
          <a:p>
            <a:pPr marL="255600" indent="-255600">
              <a:buFont typeface="Wingdings" charset="2"/>
              <a:buChar char="ü"/>
            </a:pPr>
            <a:r>
              <a:rPr lang="en-US" altLang="en-US" sz="2400" dirty="0"/>
              <a:t>Why is the disease condition of the female reproductive system, principally featuring growth of </a:t>
            </a:r>
            <a:r>
              <a:rPr lang="en-US" altLang="en-US" sz="2400" b="1" dirty="0"/>
              <a:t>Gardnerella vaginalis, termed vaginosis rather than vaginitis?</a:t>
            </a:r>
            <a:r>
              <a:rPr lang="en-US" altLang="en-US" sz="2400" dirty="0"/>
              <a:t/>
            </a:r>
            <a:br>
              <a:rPr lang="en-US" altLang="en-US" sz="2400" dirty="0"/>
            </a:br>
            <a:r>
              <a:rPr lang="en-US" altLang="en-US" sz="2400" dirty="0" smtClean="0"/>
              <a:t>26-6</a:t>
            </a:r>
            <a:endParaRPr lang="en-IN" sz="2400" dirty="0"/>
          </a:p>
        </p:txBody>
      </p:sp>
    </p:spTree>
    <p:extLst>
      <p:ext uri="{BB962C8B-B14F-4D97-AF65-F5344CB8AC3E}">
        <p14:creationId xmlns:p14="http://schemas.microsoft.com/office/powerpoint/2010/main" val="2582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Viral Diseases of the Reproductive </a:t>
            </a:r>
            <a:r>
              <a:rPr lang="en-US" sz="3600" dirty="0" smtClean="0">
                <a:latin typeface="+mj-lt"/>
              </a:rPr>
              <a:t>Systems</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sz="2600" b="1" dirty="0"/>
              <a:t>Learning Objective</a:t>
            </a:r>
          </a:p>
          <a:p>
            <a:pPr marL="0" indent="0">
              <a:buNone/>
            </a:pPr>
            <a:r>
              <a:rPr lang="en-US" sz="2400" dirty="0" smtClean="0"/>
              <a:t>26-7 Discuss </a:t>
            </a:r>
            <a:r>
              <a:rPr lang="en-US" sz="2400" dirty="0"/>
              <a:t>the epidemiology of genital herpes and genital warts</a:t>
            </a:r>
            <a:r>
              <a:rPr lang="en-US" sz="2400" dirty="0" smtClean="0"/>
              <a:t>.</a:t>
            </a:r>
            <a:endParaRPr lang="en-IN" sz="2400" dirty="0"/>
          </a:p>
        </p:txBody>
      </p:sp>
    </p:spTree>
    <p:extLst>
      <p:ext uri="{BB962C8B-B14F-4D97-AF65-F5344CB8AC3E}">
        <p14:creationId xmlns:p14="http://schemas.microsoft.com/office/powerpoint/2010/main" val="227166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Genital </a:t>
            </a:r>
            <a:r>
              <a:rPr lang="en-US" sz="3600" dirty="0" smtClean="0">
                <a:latin typeface="+mj-lt"/>
              </a:rPr>
              <a:t>Herpes</a:t>
            </a:r>
            <a:endParaRPr lang="en-IN" sz="2000" b="0" dirty="0">
              <a:latin typeface="+mj-lt"/>
            </a:endParaRPr>
          </a:p>
        </p:txBody>
      </p:sp>
      <p:sp>
        <p:nvSpPr>
          <p:cNvPr id="3" name="Content Placeholder 2"/>
          <p:cNvSpPr>
            <a:spLocks noGrp="1"/>
          </p:cNvSpPr>
          <p:nvPr>
            <p:ph idx="1"/>
          </p:nvPr>
        </p:nvSpPr>
        <p:spPr/>
        <p:txBody>
          <a:bodyPr/>
          <a:lstStyle/>
          <a:p>
            <a:r>
              <a:rPr lang="en-US" sz="2600" dirty="0"/>
              <a:t>Caused by herpes simplex virus type 2 (HSV–2)</a:t>
            </a:r>
          </a:p>
          <a:p>
            <a:pPr lvl="1"/>
            <a:r>
              <a:rPr lang="en-US" sz="2400" dirty="0"/>
              <a:t>In the United States, 1 in 4 over age 30 are infected</a:t>
            </a:r>
          </a:p>
          <a:p>
            <a:r>
              <a:rPr lang="en-US" sz="2600" dirty="0"/>
              <a:t>Painful vesicles on the genitals; painful urination</a:t>
            </a:r>
          </a:p>
          <a:p>
            <a:pPr lvl="1"/>
            <a:r>
              <a:rPr lang="en-US" sz="2400" dirty="0"/>
              <a:t>Heals within 2 weeks</a:t>
            </a:r>
          </a:p>
          <a:p>
            <a:r>
              <a:rPr lang="en-US" sz="2600" dirty="0"/>
              <a:t>Recurrences from viruses latent in nerve cells</a:t>
            </a:r>
          </a:p>
          <a:p>
            <a:pPr lvl="1"/>
            <a:r>
              <a:rPr lang="en-US" sz="2400" dirty="0"/>
              <a:t>Due to menstruation, emotional stress, or illness</a:t>
            </a:r>
          </a:p>
          <a:p>
            <a:r>
              <a:rPr lang="en-US" sz="2600" dirty="0"/>
              <a:t>Diagnosis via culture or PCR</a:t>
            </a:r>
          </a:p>
          <a:p>
            <a:r>
              <a:rPr lang="en-US" sz="2600" dirty="0"/>
              <a:t>No cure; suppression and management with acyclovir, famciclovir, and </a:t>
            </a:r>
            <a:r>
              <a:rPr lang="en-US" sz="2600" dirty="0" smtClean="0"/>
              <a:t>valacyclovir</a:t>
            </a:r>
            <a:endParaRPr lang="en-IN" sz="2600" dirty="0"/>
          </a:p>
        </p:txBody>
      </p:sp>
    </p:spTree>
    <p:extLst>
      <p:ext uri="{BB962C8B-B14F-4D97-AF65-F5344CB8AC3E}">
        <p14:creationId xmlns:p14="http://schemas.microsoft.com/office/powerpoint/2010/main" val="356877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2800" dirty="0">
                <a:solidFill>
                  <a:schemeClr val="bg2"/>
                </a:solidFill>
                <a:latin typeface="+mj-lt"/>
              </a:rPr>
              <a:t>Figure 26.13 Genital Herpes: Initial Visits to Physicians' Offices, United States, 1966 to 2012</a:t>
            </a:r>
            <a:endParaRPr lang="en-IN" sz="2800" dirty="0">
              <a:solidFill>
                <a:schemeClr val="bg2"/>
              </a:solidFill>
              <a:latin typeface="+mj-lt"/>
            </a:endParaRPr>
          </a:p>
        </p:txBody>
      </p:sp>
      <p:pic>
        <p:nvPicPr>
          <p:cNvPr id="4" name="Picture" descr="A graph showing the initial visits to physicians’ offices for herpes, in thousands, versus year, from 1966 to 2011. The plot generally rises through the following points: (1966, 25); (1972, 35) (1981, 140); (1987, 10); (1993, 175); (1999, 22); (2006, 370). From 2006, the plot generally falls through (2008, 300) and (2011, 240). All values estimated."/>
          <p:cNvPicPr>
            <a:picLocks noGrp="1" noChangeAspect="1"/>
          </p:cNvPicPr>
          <p:nvPr>
            <p:ph idx="1"/>
          </p:nvPr>
        </p:nvPicPr>
        <p:blipFill rotWithShape="1">
          <a:blip r:embed="rId2">
            <a:extLst>
              <a:ext uri="{28A0092B-C50C-407E-A947-70E740481C1C}">
                <a14:useLocalDpi xmlns:a14="http://schemas.microsoft.com/office/drawing/2010/main" val="0"/>
              </a:ext>
            </a:extLst>
          </a:blip>
          <a:srcRect b="4330"/>
          <a:stretch/>
        </p:blipFill>
        <p:spPr>
          <a:xfrm>
            <a:off x="685800" y="1981200"/>
            <a:ext cx="7450149" cy="3556199"/>
          </a:xfrm>
          <a:prstGeom prst="rect">
            <a:avLst/>
          </a:prstGeom>
        </p:spPr>
      </p:pic>
    </p:spTree>
    <p:extLst>
      <p:ext uri="{BB962C8B-B14F-4D97-AF65-F5344CB8AC3E}">
        <p14:creationId xmlns:p14="http://schemas.microsoft.com/office/powerpoint/2010/main" val="1779864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26.14 Vesicles of Genital Herpes on a Penis</a:t>
            </a:r>
            <a:endParaRPr lang="en-IN" sz="3600" dirty="0">
              <a:solidFill>
                <a:schemeClr val="bg2"/>
              </a:solidFill>
              <a:latin typeface="+mj-lt"/>
            </a:endParaRPr>
          </a:p>
        </p:txBody>
      </p:sp>
      <p:pic>
        <p:nvPicPr>
          <p:cNvPr id="4" name="Picture 3" descr="Photograph showing a cluster of small, raised vesicles on the side of a penis, a sign of genital herp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828800"/>
            <a:ext cx="6381615" cy="3726756"/>
          </a:xfrm>
          <a:prstGeom prst="rect">
            <a:avLst/>
          </a:prstGeom>
        </p:spPr>
      </p:pic>
    </p:spTree>
    <p:extLst>
      <p:ext uri="{BB962C8B-B14F-4D97-AF65-F5344CB8AC3E}">
        <p14:creationId xmlns:p14="http://schemas.microsoft.com/office/powerpoint/2010/main" val="22401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Neonatal Herpes</a:t>
            </a:r>
            <a:endParaRPr lang="en-IN" sz="3600" dirty="0">
              <a:latin typeface="+mj-lt"/>
            </a:endParaRPr>
          </a:p>
        </p:txBody>
      </p:sp>
      <p:sp>
        <p:nvSpPr>
          <p:cNvPr id="3" name="Content Placeholder 2"/>
          <p:cNvSpPr>
            <a:spLocks noGrp="1"/>
          </p:cNvSpPr>
          <p:nvPr>
            <p:ph idx="1"/>
          </p:nvPr>
        </p:nvSpPr>
        <p:spPr/>
        <p:txBody>
          <a:bodyPr/>
          <a:lstStyle/>
          <a:p>
            <a:r>
              <a:rPr lang="en-US" sz="2600" dirty="0"/>
              <a:t>Herpesvirus crosses the placental barrier and infects the fetus</a:t>
            </a:r>
          </a:p>
          <a:p>
            <a:pPr lvl="1"/>
            <a:r>
              <a:rPr lang="en-US" sz="2400" dirty="0"/>
              <a:t>Damages the CNS, developmental delays, blindness, hearing loss</a:t>
            </a:r>
          </a:p>
          <a:p>
            <a:r>
              <a:rPr lang="en-US" sz="2600" dirty="0"/>
              <a:t>Survival rate of 40%</a:t>
            </a:r>
          </a:p>
          <a:p>
            <a:r>
              <a:rPr lang="en-US" sz="2600" dirty="0"/>
              <a:t>Newborns infected from HSV exposure during delivery</a:t>
            </a:r>
          </a:p>
          <a:p>
            <a:r>
              <a:rPr lang="en-US" sz="2600" dirty="0"/>
              <a:t>Diagnosed by PCR tests and fluorescent antibody tests</a:t>
            </a:r>
          </a:p>
          <a:p>
            <a:r>
              <a:rPr lang="en-US" sz="2600" dirty="0"/>
              <a:t>Treatment with intravenous </a:t>
            </a:r>
            <a:r>
              <a:rPr lang="en-US" sz="2600" dirty="0" smtClean="0"/>
              <a:t>acyclovir</a:t>
            </a:r>
            <a:endParaRPr lang="en-IN" sz="2600" dirty="0"/>
          </a:p>
        </p:txBody>
      </p:sp>
    </p:spTree>
    <p:extLst>
      <p:ext uri="{BB962C8B-B14F-4D97-AF65-F5344CB8AC3E}">
        <p14:creationId xmlns:p14="http://schemas.microsoft.com/office/powerpoint/2010/main" val="31365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Check Your </a:t>
            </a:r>
            <a:r>
              <a:rPr lang="en-US" altLang="en-US" sz="3600" dirty="0" smtClean="0">
                <a:latin typeface="+mj-lt"/>
              </a:rPr>
              <a:t>Understanding-1</a:t>
            </a:r>
            <a:endParaRPr lang="en-US" altLang="en-US" sz="3600" dirty="0">
              <a:latin typeface="+mj-lt"/>
            </a:endParaRPr>
          </a:p>
        </p:txBody>
      </p:sp>
      <p:sp>
        <p:nvSpPr>
          <p:cNvPr id="3" name="Content Placeholder 2"/>
          <p:cNvSpPr>
            <a:spLocks noGrp="1"/>
          </p:cNvSpPr>
          <p:nvPr>
            <p:ph idx="1"/>
          </p:nvPr>
        </p:nvSpPr>
        <p:spPr>
          <a:xfrm>
            <a:off x="457200" y="1600200"/>
            <a:ext cx="8382000" cy="4525963"/>
          </a:xfrm>
        </p:spPr>
        <p:txBody>
          <a:bodyPr/>
          <a:lstStyle/>
          <a:p>
            <a:pPr marL="0" indent="0">
              <a:buNone/>
            </a:pPr>
            <a:r>
              <a:rPr lang="en-US" altLang="en-US" sz="2600" b="1" dirty="0"/>
              <a:t>Check Your Understanding</a:t>
            </a:r>
          </a:p>
          <a:p>
            <a:pPr marL="255600" indent="-255600">
              <a:buFont typeface="Wingdings" charset="2"/>
              <a:buChar char="ü"/>
            </a:pPr>
            <a:r>
              <a:rPr lang="en-US" altLang="en-US" sz="2400" dirty="0"/>
              <a:t>Does the pH of urine facilitate the growth of most bacteria?</a:t>
            </a:r>
            <a:br>
              <a:rPr lang="en-US" altLang="en-US" sz="2400" dirty="0"/>
            </a:br>
            <a:r>
              <a:rPr lang="en-US" altLang="en-US" sz="2400" dirty="0" smtClean="0"/>
              <a:t>26-1</a:t>
            </a:r>
            <a:endParaRPr lang="en-IN" sz="2400" dirty="0"/>
          </a:p>
        </p:txBody>
      </p:sp>
    </p:spTree>
    <p:extLst>
      <p:ext uri="{BB962C8B-B14F-4D97-AF65-F5344CB8AC3E}">
        <p14:creationId xmlns:p14="http://schemas.microsoft.com/office/powerpoint/2010/main" val="180348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Genital Warts</a:t>
            </a:r>
            <a:endParaRPr lang="en-IN" sz="3600" dirty="0">
              <a:latin typeface="+mj-lt"/>
            </a:endParaRPr>
          </a:p>
        </p:txBody>
      </p:sp>
      <p:sp>
        <p:nvSpPr>
          <p:cNvPr id="3" name="Content Placeholder 2"/>
          <p:cNvSpPr>
            <a:spLocks noGrp="1"/>
          </p:cNvSpPr>
          <p:nvPr>
            <p:ph idx="1"/>
          </p:nvPr>
        </p:nvSpPr>
        <p:spPr/>
        <p:txBody>
          <a:bodyPr/>
          <a:lstStyle/>
          <a:p>
            <a:r>
              <a:rPr lang="en-US" sz="2400" dirty="0"/>
              <a:t>Also known as condyloma acuminata</a:t>
            </a:r>
          </a:p>
          <a:p>
            <a:r>
              <a:rPr lang="en-US" sz="2400" dirty="0"/>
              <a:t>Caused by human papillomaviruses</a:t>
            </a:r>
          </a:p>
          <a:p>
            <a:r>
              <a:rPr lang="en-US" sz="2400" dirty="0"/>
              <a:t>25% of 14- to 59-year-old women in the United States are infected</a:t>
            </a:r>
          </a:p>
          <a:p>
            <a:r>
              <a:rPr lang="en-US" sz="2400" dirty="0"/>
              <a:t>Visible warts caused by serotypes 6 and 11</a:t>
            </a:r>
          </a:p>
          <a:p>
            <a:r>
              <a:rPr lang="en-US" sz="2400" dirty="0"/>
              <a:t>Serotypes 16 and 18 cause cervical cancer</a:t>
            </a:r>
          </a:p>
          <a:p>
            <a:pPr lvl="1"/>
            <a:r>
              <a:rPr lang="en-US" sz="2200" dirty="0"/>
              <a:t>Kills 4000 women in the United States annually</a:t>
            </a:r>
          </a:p>
          <a:p>
            <a:r>
              <a:rPr lang="en-US" sz="2400" dirty="0"/>
              <a:t>Treatment via removal of warts; podofilox and imiquimod</a:t>
            </a:r>
          </a:p>
          <a:p>
            <a:r>
              <a:rPr lang="en-US" sz="2400" dirty="0"/>
              <a:t>Prevention with the Gardasil and Cervarix </a:t>
            </a:r>
            <a:r>
              <a:rPr lang="en-US" sz="2400" dirty="0" smtClean="0"/>
              <a:t>vaccines</a:t>
            </a:r>
            <a:endParaRPr lang="en-IN" sz="2400" dirty="0"/>
          </a:p>
        </p:txBody>
      </p:sp>
    </p:spTree>
    <p:extLst>
      <p:ext uri="{BB962C8B-B14F-4D97-AF65-F5344CB8AC3E}">
        <p14:creationId xmlns:p14="http://schemas.microsoft.com/office/powerpoint/2010/main" val="247450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26.15 Genital Warts on a Vulva</a:t>
            </a:r>
            <a:endParaRPr lang="en-IN" sz="3600" dirty="0">
              <a:solidFill>
                <a:schemeClr val="bg2"/>
              </a:solidFill>
              <a:latin typeface="+mj-lt"/>
            </a:endParaRPr>
          </a:p>
        </p:txBody>
      </p:sp>
      <p:pic>
        <p:nvPicPr>
          <p:cNvPr id="4" name="Picture" descr="Photograph of genital warts appearing as large and flat fleshy extensions on the vulv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94048"/>
            <a:ext cx="5704568" cy="4138267"/>
          </a:xfrm>
        </p:spPr>
      </p:pic>
    </p:spTree>
    <p:extLst>
      <p:ext uri="{BB962C8B-B14F-4D97-AF65-F5344CB8AC3E}">
        <p14:creationId xmlns:p14="http://schemas.microsoft.com/office/powerpoint/2010/main" val="4177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Check Your </a:t>
            </a:r>
            <a:r>
              <a:rPr lang="en-US" altLang="en-US" sz="3600" dirty="0" smtClean="0">
                <a:latin typeface="+mj-lt"/>
              </a:rPr>
              <a:t>Understanding-6</a:t>
            </a:r>
            <a:endParaRPr lang="en-IN" sz="2000" b="0" dirty="0">
              <a:solidFill>
                <a:srgbClr val="FF0000"/>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a:t>Check Your Understanding</a:t>
            </a:r>
          </a:p>
          <a:p>
            <a:pPr marL="255600" indent="-255600">
              <a:buFont typeface="Wingdings" charset="2"/>
              <a:buChar char="ü"/>
            </a:pPr>
            <a:r>
              <a:rPr lang="en-US" altLang="en-US" sz="2400" dirty="0"/>
              <a:t>Both genital herpes and genital warts are caused by viruses; which one is the greater danger to a pregnancy?</a:t>
            </a:r>
            <a:br>
              <a:rPr lang="en-US" altLang="en-US" sz="2400" dirty="0"/>
            </a:br>
            <a:r>
              <a:rPr lang="en-US" altLang="en-US" sz="2400" dirty="0" smtClean="0"/>
              <a:t>26-7</a:t>
            </a:r>
            <a:endParaRPr lang="en-IN" sz="2400" dirty="0"/>
          </a:p>
        </p:txBody>
      </p:sp>
    </p:spTree>
    <p:extLst>
      <p:ext uri="{BB962C8B-B14F-4D97-AF65-F5344CB8AC3E}">
        <p14:creationId xmlns:p14="http://schemas.microsoft.com/office/powerpoint/2010/main" val="264006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Fungal Disease of the Reproductive </a:t>
            </a:r>
            <a:r>
              <a:rPr lang="en-US" sz="3600" dirty="0" smtClean="0">
                <a:latin typeface="+mj-lt"/>
              </a:rPr>
              <a:t>Systems</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sz="2600" b="1" dirty="0"/>
              <a:t>Learning Objective</a:t>
            </a:r>
          </a:p>
          <a:p>
            <a:pPr marL="0" indent="0">
              <a:buNone/>
            </a:pPr>
            <a:r>
              <a:rPr lang="en-US" sz="2400" dirty="0" smtClean="0"/>
              <a:t>26-8 Discuss </a:t>
            </a:r>
            <a:r>
              <a:rPr lang="en-US" sz="2400" dirty="0"/>
              <a:t>the epidemiology of candidiasis</a:t>
            </a:r>
            <a:r>
              <a:rPr lang="en-US" sz="2400" dirty="0" smtClean="0"/>
              <a:t>.</a:t>
            </a:r>
            <a:endParaRPr lang="en-IN" sz="2400" dirty="0"/>
          </a:p>
        </p:txBody>
      </p:sp>
    </p:spTree>
    <p:extLst>
      <p:ext uri="{BB962C8B-B14F-4D97-AF65-F5344CB8AC3E}">
        <p14:creationId xmlns:p14="http://schemas.microsoft.com/office/powerpoint/2010/main" val="100848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Candidiasis</a:t>
            </a:r>
            <a:endParaRPr lang="en-IN" sz="2000" b="0" dirty="0">
              <a:latin typeface="+mj-lt"/>
            </a:endParaRPr>
          </a:p>
        </p:txBody>
      </p:sp>
      <p:sp>
        <p:nvSpPr>
          <p:cNvPr id="3" name="Content Placeholder 2"/>
          <p:cNvSpPr>
            <a:spLocks noGrp="1"/>
          </p:cNvSpPr>
          <p:nvPr>
            <p:ph idx="1"/>
          </p:nvPr>
        </p:nvSpPr>
        <p:spPr>
          <a:xfrm>
            <a:off x="457200" y="1600200"/>
            <a:ext cx="8001000" cy="4525963"/>
          </a:xfrm>
        </p:spPr>
        <p:txBody>
          <a:bodyPr/>
          <a:lstStyle/>
          <a:p>
            <a:pPr>
              <a:spcBef>
                <a:spcPts val="600"/>
              </a:spcBef>
            </a:pPr>
            <a:r>
              <a:rPr lang="en-US" sz="2400" dirty="0"/>
              <a:t>Caused by </a:t>
            </a:r>
            <a:r>
              <a:rPr lang="en-US" sz="2400" b="1" dirty="0"/>
              <a:t>C. albicans</a:t>
            </a:r>
          </a:p>
          <a:p>
            <a:pPr lvl="1"/>
            <a:r>
              <a:rPr lang="en-US" sz="2200" dirty="0"/>
              <a:t>Grows on the mucosa of the mouth, the intestinal tract, and the genitourinary tract</a:t>
            </a:r>
          </a:p>
          <a:p>
            <a:pPr lvl="1"/>
            <a:r>
              <a:rPr lang="en-US" sz="2200" dirty="0"/>
              <a:t>Due to opportunistic overgrowth caused by:</a:t>
            </a:r>
          </a:p>
          <a:p>
            <a:pPr lvl="2"/>
            <a:r>
              <a:rPr lang="en-US" sz="2000" dirty="0"/>
              <a:t>Antibiotic use</a:t>
            </a:r>
          </a:p>
          <a:p>
            <a:pPr lvl="2"/>
            <a:r>
              <a:rPr lang="en-US" sz="2000" dirty="0"/>
              <a:t>Diabetes</a:t>
            </a:r>
          </a:p>
          <a:p>
            <a:pPr lvl="2"/>
            <a:r>
              <a:rPr lang="en-US" sz="2000" dirty="0"/>
              <a:t>Hormones</a:t>
            </a:r>
          </a:p>
          <a:p>
            <a:pPr>
              <a:spcBef>
                <a:spcPts val="600"/>
              </a:spcBef>
            </a:pPr>
            <a:r>
              <a:rPr lang="en-US" sz="2400" b="1" dirty="0"/>
              <a:t>Oral candidiasis:</a:t>
            </a:r>
            <a:r>
              <a:rPr lang="en-US" sz="2400" dirty="0"/>
              <a:t> thrush</a:t>
            </a:r>
          </a:p>
          <a:p>
            <a:pPr>
              <a:spcBef>
                <a:spcPts val="600"/>
              </a:spcBef>
            </a:pPr>
            <a:r>
              <a:rPr lang="en-US" sz="2400" b="1" dirty="0"/>
              <a:t>Vulvovaginal candidiasis:</a:t>
            </a:r>
            <a:r>
              <a:rPr lang="en-US" sz="2400" dirty="0"/>
              <a:t> vaginitis</a:t>
            </a:r>
          </a:p>
          <a:p>
            <a:pPr>
              <a:spcBef>
                <a:spcPts val="600"/>
              </a:spcBef>
            </a:pPr>
            <a:r>
              <a:rPr lang="en-US" sz="2400" dirty="0"/>
              <a:t>Yeasty, thick, yellow discharge</a:t>
            </a:r>
          </a:p>
          <a:p>
            <a:pPr>
              <a:spcBef>
                <a:spcPts val="600"/>
              </a:spcBef>
            </a:pPr>
            <a:r>
              <a:rPr lang="en-US" sz="2400" dirty="0"/>
              <a:t>Treatment with clotrimazole or </a:t>
            </a:r>
            <a:r>
              <a:rPr lang="en-US" sz="2400" dirty="0" smtClean="0"/>
              <a:t>fluconazole</a:t>
            </a:r>
            <a:endParaRPr lang="en-IN" sz="2400" dirty="0"/>
          </a:p>
        </p:txBody>
      </p:sp>
    </p:spTree>
    <p:extLst>
      <p:ext uri="{BB962C8B-B14F-4D97-AF65-F5344CB8AC3E}">
        <p14:creationId xmlns:p14="http://schemas.microsoft.com/office/powerpoint/2010/main" val="6236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Check Your </a:t>
            </a:r>
            <a:r>
              <a:rPr lang="en-US" altLang="en-US" sz="3600" dirty="0" smtClean="0">
                <a:latin typeface="+mj-lt"/>
              </a:rPr>
              <a:t>Understanding-7</a:t>
            </a:r>
            <a:endParaRPr lang="en-IN" sz="2000" b="0" dirty="0">
              <a:solidFill>
                <a:srgbClr val="FF0000"/>
              </a:solidFill>
              <a:latin typeface="+mj-lt"/>
            </a:endParaRPr>
          </a:p>
        </p:txBody>
      </p:sp>
      <p:sp>
        <p:nvSpPr>
          <p:cNvPr id="3" name="Content Placeholder 2"/>
          <p:cNvSpPr>
            <a:spLocks noGrp="1"/>
          </p:cNvSpPr>
          <p:nvPr>
            <p:ph idx="1"/>
          </p:nvPr>
        </p:nvSpPr>
        <p:spPr/>
        <p:txBody>
          <a:bodyPr/>
          <a:lstStyle/>
          <a:p>
            <a:pPr marL="0" indent="0">
              <a:buNone/>
            </a:pPr>
            <a:r>
              <a:rPr lang="en-US" altLang="en-US" sz="2600" b="1" dirty="0"/>
              <a:t>Check Your Understanding</a:t>
            </a:r>
          </a:p>
          <a:p>
            <a:pPr marL="255600" indent="-255600">
              <a:buFont typeface="Wingdings" charset="2"/>
              <a:buChar char="ü"/>
            </a:pPr>
            <a:r>
              <a:rPr lang="en-US" altLang="en-US" sz="2400" dirty="0"/>
              <a:t>What changes in the vaginal bacterial microbiota tend also to favor the growth of the </a:t>
            </a:r>
            <a:r>
              <a:rPr lang="en-US" altLang="en-US" sz="2400" dirty="0" smtClean="0"/>
              <a:t>yeast</a:t>
            </a:r>
            <a:r>
              <a:rPr lang="en-US" altLang="en-US" sz="2400" baseline="0" dirty="0" smtClean="0"/>
              <a:t> </a:t>
            </a:r>
            <a:r>
              <a:rPr lang="en-US" altLang="en-US" sz="2400" b="1" dirty="0" smtClean="0"/>
              <a:t>Canidida </a:t>
            </a:r>
            <a:r>
              <a:rPr lang="en-US" altLang="en-US" sz="2400" b="1" dirty="0"/>
              <a:t>albicans?</a:t>
            </a:r>
            <a:r>
              <a:rPr lang="en-US" altLang="en-US" sz="2400" dirty="0"/>
              <a:t/>
            </a:r>
            <a:br>
              <a:rPr lang="en-US" altLang="en-US" sz="2400" dirty="0"/>
            </a:br>
            <a:r>
              <a:rPr lang="en-US" altLang="en-US" sz="2400" dirty="0" smtClean="0"/>
              <a:t>26-8</a:t>
            </a:r>
            <a:endParaRPr lang="en-IN" sz="2400" dirty="0"/>
          </a:p>
        </p:txBody>
      </p:sp>
    </p:spTree>
    <p:extLst>
      <p:ext uri="{BB962C8B-B14F-4D97-AF65-F5344CB8AC3E}">
        <p14:creationId xmlns:p14="http://schemas.microsoft.com/office/powerpoint/2010/main" val="105757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Protozoan Disease of the Reproductive </a:t>
            </a:r>
            <a:r>
              <a:rPr lang="en-US" sz="3600" dirty="0" smtClean="0">
                <a:latin typeface="+mj-lt"/>
              </a:rPr>
              <a:t>Systems</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sz="2600" b="1" dirty="0"/>
              <a:t>Learning Objectives</a:t>
            </a:r>
          </a:p>
          <a:p>
            <a:pPr marL="0" indent="0">
              <a:buNone/>
            </a:pPr>
            <a:r>
              <a:rPr lang="en-US" sz="2400" dirty="0" smtClean="0"/>
              <a:t>26-9 Discuss </a:t>
            </a:r>
            <a:r>
              <a:rPr lang="en-US" sz="2400" dirty="0"/>
              <a:t>the epidemiology of trichomoniasis.</a:t>
            </a:r>
          </a:p>
          <a:p>
            <a:pPr marL="0" indent="0">
              <a:buNone/>
            </a:pPr>
            <a:r>
              <a:rPr lang="en-US" sz="2400" dirty="0" smtClean="0"/>
              <a:t>26-10 List </a:t>
            </a:r>
            <a:r>
              <a:rPr lang="en-US" sz="2400" dirty="0"/>
              <a:t>reproductive system diseases that can cause congenital and neonatal infections, and explain how these infections can be prevented</a:t>
            </a:r>
            <a:r>
              <a:rPr lang="en-US" sz="2400" dirty="0" smtClean="0"/>
              <a:t>.</a:t>
            </a:r>
            <a:endParaRPr lang="en-IN" sz="2400" dirty="0"/>
          </a:p>
        </p:txBody>
      </p:sp>
    </p:spTree>
    <p:extLst>
      <p:ext uri="{BB962C8B-B14F-4D97-AF65-F5344CB8AC3E}">
        <p14:creationId xmlns:p14="http://schemas.microsoft.com/office/powerpoint/2010/main" val="204348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Trichomoniasis</a:t>
            </a:r>
            <a:endParaRPr lang="en-IN" sz="2000" b="0" dirty="0">
              <a:latin typeface="+mj-lt"/>
            </a:endParaRPr>
          </a:p>
        </p:txBody>
      </p:sp>
      <p:sp>
        <p:nvSpPr>
          <p:cNvPr id="3" name="Content Placeholder 2"/>
          <p:cNvSpPr>
            <a:spLocks noGrp="1"/>
          </p:cNvSpPr>
          <p:nvPr>
            <p:ph idx="1"/>
          </p:nvPr>
        </p:nvSpPr>
        <p:spPr/>
        <p:txBody>
          <a:bodyPr/>
          <a:lstStyle/>
          <a:p>
            <a:r>
              <a:rPr lang="en-US" sz="2600" dirty="0"/>
              <a:t>Caused by </a:t>
            </a:r>
            <a:r>
              <a:rPr lang="en-US" sz="2600" b="1" dirty="0"/>
              <a:t>Trichomonas vaginalis</a:t>
            </a:r>
          </a:p>
          <a:p>
            <a:pPr lvl="1"/>
            <a:r>
              <a:rPr lang="en-US" sz="2400" dirty="0"/>
              <a:t>Normal inhabitant of the vagina and urethra</a:t>
            </a:r>
          </a:p>
          <a:p>
            <a:r>
              <a:rPr lang="en-US" sz="2600" dirty="0"/>
              <a:t>Grows when normal acidity of the vagina is disturbed</a:t>
            </a:r>
          </a:p>
          <a:p>
            <a:r>
              <a:rPr lang="en-US" sz="2600" dirty="0"/>
              <a:t>Irritation and a profuse foul, greenish yellow frothy discharge</a:t>
            </a:r>
          </a:p>
          <a:p>
            <a:r>
              <a:rPr lang="en-US" sz="2600" dirty="0"/>
              <a:t>Diagnosis with microscopic identification or a DNA probe</a:t>
            </a:r>
          </a:p>
          <a:p>
            <a:r>
              <a:rPr lang="en-US" sz="2600" dirty="0"/>
              <a:t>Treatment with </a:t>
            </a:r>
            <a:r>
              <a:rPr lang="en-US" sz="2600" dirty="0" smtClean="0"/>
              <a:t>metronidazole</a:t>
            </a:r>
            <a:endParaRPr lang="en-IN" sz="2600" dirty="0"/>
          </a:p>
        </p:txBody>
      </p:sp>
    </p:spTree>
    <p:extLst>
      <p:ext uri="{BB962C8B-B14F-4D97-AF65-F5344CB8AC3E}">
        <p14:creationId xmlns:p14="http://schemas.microsoft.com/office/powerpoint/2010/main" val="95346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36452"/>
          </a:xfrm>
        </p:spPr>
        <p:txBody>
          <a:bodyPr/>
          <a:lstStyle/>
          <a:p>
            <a:r>
              <a:rPr lang="en-US" sz="2800" dirty="0">
                <a:solidFill>
                  <a:schemeClr val="bg2"/>
                </a:solidFill>
                <a:latin typeface="+mj-lt"/>
              </a:rPr>
              <a:t>Figure 26.16 Trichomonas Vaginalis Adhering to the Surface of an Epithelial Cell in a Cell Culture Preparation</a:t>
            </a:r>
            <a:endParaRPr lang="en-IN" sz="2800" dirty="0">
              <a:solidFill>
                <a:schemeClr val="bg2"/>
              </a:solidFill>
              <a:latin typeface="+mj-lt"/>
            </a:endParaRPr>
          </a:p>
        </p:txBody>
      </p:sp>
      <p:pic>
        <p:nvPicPr>
          <p:cNvPr id="4" name="Picture" descr="Micrograph, (S E M), of Trichomonas vaginalis appearing as a flat, branching cell with distinct flagella spreading over the surface of an epithelial cell.  Scale is 2 micrometers, one-sixth the diameter of Trichomonas vaginalis."/>
          <p:cNvPicPr>
            <a:picLocks noGrp="1" noChangeAspect="1"/>
          </p:cNvPicPr>
          <p:nvPr>
            <p:ph idx="1"/>
          </p:nvPr>
        </p:nvPicPr>
        <p:blipFill rotWithShape="1">
          <a:blip r:embed="rId2">
            <a:extLst>
              <a:ext uri="{28A0092B-C50C-407E-A947-70E740481C1C}">
                <a14:useLocalDpi xmlns:a14="http://schemas.microsoft.com/office/drawing/2010/main" val="0"/>
              </a:ext>
            </a:extLst>
          </a:blip>
          <a:srcRect t="780" b="3055"/>
          <a:stretch/>
        </p:blipFill>
        <p:spPr>
          <a:xfrm>
            <a:off x="2057400" y="1676400"/>
            <a:ext cx="4684933" cy="4349360"/>
          </a:xfrm>
          <a:prstGeom prst="rect">
            <a:avLst/>
          </a:prstGeom>
        </p:spPr>
      </p:pic>
    </p:spTree>
    <p:extLst>
      <p:ext uri="{BB962C8B-B14F-4D97-AF65-F5344CB8AC3E}">
        <p14:creationId xmlns:p14="http://schemas.microsoft.com/office/powerpoint/2010/main" val="345026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The TORCH Panel of Tests</a:t>
            </a:r>
            <a:endParaRPr lang="en-IN" sz="3600" dirty="0">
              <a:latin typeface="+mj-lt"/>
            </a:endParaRPr>
          </a:p>
        </p:txBody>
      </p:sp>
      <p:sp>
        <p:nvSpPr>
          <p:cNvPr id="3" name="Content Placeholder 2"/>
          <p:cNvSpPr>
            <a:spLocks noGrp="1"/>
          </p:cNvSpPr>
          <p:nvPr>
            <p:ph idx="1"/>
          </p:nvPr>
        </p:nvSpPr>
        <p:spPr>
          <a:xfrm>
            <a:off x="457200" y="1600201"/>
            <a:ext cx="8229600" cy="4114800"/>
          </a:xfrm>
        </p:spPr>
        <p:txBody>
          <a:bodyPr/>
          <a:lstStyle/>
          <a:p>
            <a:r>
              <a:rPr lang="en-US" sz="2600" dirty="0"/>
              <a:t>Panel of tests that screens for antibodies to infections in pregnant women</a:t>
            </a:r>
          </a:p>
          <a:p>
            <a:r>
              <a:rPr lang="en-US" sz="2600" b="1" dirty="0"/>
              <a:t>T</a:t>
            </a:r>
            <a:r>
              <a:rPr lang="en-US" sz="2600" dirty="0"/>
              <a:t>oxoplasmosis</a:t>
            </a:r>
          </a:p>
          <a:p>
            <a:r>
              <a:rPr lang="en-US" sz="2600" b="1" dirty="0"/>
              <a:t>O</a:t>
            </a:r>
            <a:r>
              <a:rPr lang="en-US" sz="2600" dirty="0"/>
              <a:t>ther (such as syphilis, hepatitis B, enterovirus, Epstein-Barr virus, varicella-zoster virus)</a:t>
            </a:r>
          </a:p>
          <a:p>
            <a:r>
              <a:rPr lang="en-US" sz="2600" b="1" dirty="0"/>
              <a:t>R</a:t>
            </a:r>
            <a:r>
              <a:rPr lang="en-US" sz="2600" dirty="0"/>
              <a:t>ubella</a:t>
            </a:r>
          </a:p>
          <a:p>
            <a:r>
              <a:rPr lang="en-US" sz="2600" b="1" dirty="0"/>
              <a:t>C</a:t>
            </a:r>
            <a:r>
              <a:rPr lang="en-US" sz="2600" dirty="0"/>
              <a:t>ytomegalovirus</a:t>
            </a:r>
          </a:p>
          <a:p>
            <a:r>
              <a:rPr lang="en-US" sz="2600" b="1" dirty="0"/>
              <a:t>H</a:t>
            </a:r>
            <a:r>
              <a:rPr lang="en-US" sz="2600" dirty="0"/>
              <a:t>erpes simplex </a:t>
            </a:r>
            <a:r>
              <a:rPr lang="en-US" sz="2600" dirty="0" smtClean="0"/>
              <a:t>virus</a:t>
            </a:r>
            <a:endParaRPr lang="en-IN" sz="2600" dirty="0"/>
          </a:p>
        </p:txBody>
      </p:sp>
    </p:spTree>
    <p:extLst>
      <p:ext uri="{BB962C8B-B14F-4D97-AF65-F5344CB8AC3E}">
        <p14:creationId xmlns:p14="http://schemas.microsoft.com/office/powerpoint/2010/main" val="292455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Structure and Function of the Reproductive </a:t>
            </a:r>
            <a:r>
              <a:rPr lang="en-US" sz="3600" dirty="0" smtClean="0">
                <a:latin typeface="+mj-lt"/>
              </a:rPr>
              <a:t>Systems </a:t>
            </a:r>
            <a:r>
              <a:rPr lang="en-US" sz="2000" b="0" dirty="0" smtClean="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077200" cy="4525963"/>
          </a:xfrm>
        </p:spPr>
        <p:txBody>
          <a:bodyPr/>
          <a:lstStyle/>
          <a:p>
            <a:pPr marL="0" indent="0">
              <a:buNone/>
            </a:pPr>
            <a:r>
              <a:rPr lang="en-US" sz="2600" b="1" dirty="0"/>
              <a:t>Learning Objective</a:t>
            </a:r>
          </a:p>
          <a:p>
            <a:pPr marL="0" indent="0">
              <a:buNone/>
            </a:pPr>
            <a:r>
              <a:rPr lang="en-US" sz="2400" dirty="0" smtClean="0"/>
              <a:t>26-2 Identify </a:t>
            </a:r>
            <a:r>
              <a:rPr lang="en-US" sz="2400" dirty="0"/>
              <a:t>the portals of entry for microbes into the female and male reproductive systems</a:t>
            </a:r>
            <a:r>
              <a:rPr lang="en-US" sz="2400" dirty="0" smtClean="0"/>
              <a:t>.</a:t>
            </a:r>
            <a:endParaRPr lang="en-IN" sz="2400" dirty="0"/>
          </a:p>
        </p:txBody>
      </p:sp>
    </p:spTree>
    <p:extLst>
      <p:ext uri="{BB962C8B-B14F-4D97-AF65-F5344CB8AC3E}">
        <p14:creationId xmlns:p14="http://schemas.microsoft.com/office/powerpoint/2010/main" val="363922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Diseases in Focus: Microbial Diseases of the Reproductive System</a:t>
            </a:r>
            <a:endParaRPr lang="en-IN" sz="3600" dirty="0">
              <a:latin typeface="+mj-lt"/>
            </a:endParaRPr>
          </a:p>
        </p:txBody>
      </p:sp>
      <p:sp>
        <p:nvSpPr>
          <p:cNvPr id="3" name="Content Placeholder 2"/>
          <p:cNvSpPr>
            <a:spLocks noGrp="1"/>
          </p:cNvSpPr>
          <p:nvPr>
            <p:ph idx="1"/>
          </p:nvPr>
        </p:nvSpPr>
        <p:spPr>
          <a:xfrm>
            <a:off x="457200" y="1600201"/>
            <a:ext cx="8229600" cy="2209800"/>
          </a:xfrm>
        </p:spPr>
        <p:txBody>
          <a:bodyPr/>
          <a:lstStyle/>
          <a:p>
            <a:r>
              <a:rPr lang="en-US" sz="2600" dirty="0"/>
              <a:t>A 26-year-old woman has abdominal pain, painful urination, and fever. Cultures grown in a high-CO</a:t>
            </a:r>
            <a:r>
              <a:rPr lang="en-US" sz="2600" baseline="-25000" dirty="0"/>
              <a:t>2</a:t>
            </a:r>
            <a:r>
              <a:rPr lang="en-US" sz="2600" dirty="0"/>
              <a:t> environment reveal gram-negative diplococci.</a:t>
            </a:r>
          </a:p>
          <a:p>
            <a:r>
              <a:rPr lang="en-US" sz="2600" dirty="0"/>
              <a:t>Can you identify infections that could cause these symptoms</a:t>
            </a:r>
            <a:r>
              <a:rPr lang="en-US" sz="2600" dirty="0" smtClean="0"/>
              <a:t>?</a:t>
            </a:r>
            <a:endParaRPr lang="en-IN" sz="2600" dirty="0"/>
          </a:p>
        </p:txBody>
      </p:sp>
    </p:spTree>
    <p:extLst>
      <p:ext uri="{BB962C8B-B14F-4D97-AF65-F5344CB8AC3E}">
        <p14:creationId xmlns:p14="http://schemas.microsoft.com/office/powerpoint/2010/main" val="351645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Diseases in Focus </a:t>
            </a:r>
            <a:r>
              <a:rPr lang="en-US" sz="3600" dirty="0" smtClean="0">
                <a:solidFill>
                  <a:schemeClr val="bg2"/>
                </a:solidFill>
                <a:latin typeface="+mj-lt"/>
              </a:rPr>
              <a:t>26.3 </a:t>
            </a:r>
            <a:r>
              <a:rPr lang="en-US" sz="2000" b="0" dirty="0" smtClean="0">
                <a:solidFill>
                  <a:schemeClr val="bg2"/>
                </a:solidFill>
                <a:latin typeface="+mj-lt"/>
              </a:rPr>
              <a:t>(1 of 3)</a:t>
            </a:r>
            <a:endParaRPr lang="en-IN" sz="2000" b="0" dirty="0">
              <a:solidFill>
                <a:schemeClr val="bg2"/>
              </a:solidFill>
              <a:latin typeface="+mj-lt"/>
            </a:endParaRPr>
          </a:p>
        </p:txBody>
      </p:sp>
      <p:pic>
        <p:nvPicPr>
          <p:cNvPr id="4" name="Picture" descr="Photograph of a deep-red Petri dish with small specks of bacterial growth shows a gram-negative diplococci on Thayer-Martin aga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1676400"/>
            <a:ext cx="4209808" cy="4221446"/>
          </a:xfrm>
          <a:prstGeom prst="rect">
            <a:avLst/>
          </a:prstGeom>
        </p:spPr>
      </p:pic>
    </p:spTree>
    <p:extLst>
      <p:ext uri="{BB962C8B-B14F-4D97-AF65-F5344CB8AC3E}">
        <p14:creationId xmlns:p14="http://schemas.microsoft.com/office/powerpoint/2010/main" val="168503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Diseases in Focus </a:t>
            </a:r>
            <a:r>
              <a:rPr lang="en-US" sz="3600" dirty="0" smtClean="0">
                <a:solidFill>
                  <a:schemeClr val="bg2"/>
                </a:solidFill>
                <a:latin typeface="+mj-lt"/>
              </a:rPr>
              <a:t>26.3 </a:t>
            </a:r>
            <a:r>
              <a:rPr lang="en-US" sz="2000" b="0" dirty="0" smtClean="0">
                <a:solidFill>
                  <a:schemeClr val="bg2"/>
                </a:solidFill>
                <a:latin typeface="+mj-lt"/>
              </a:rPr>
              <a:t>(2 of 3)</a:t>
            </a:r>
            <a:endParaRPr lang="en-IN" sz="2000" b="0" dirty="0">
              <a:solidFill>
                <a:schemeClr val="bg2"/>
              </a:solidFill>
              <a:latin typeface="+mj-lt"/>
            </a:endParaRPr>
          </a:p>
        </p:txBody>
      </p:sp>
      <p:graphicFrame>
        <p:nvGraphicFramePr>
          <p:cNvPr id="4" name="Table 3" descr="A table. From left to right, the columns contain the following values: Diseases, Pathogen, Symptoms, and Treatment. The entry rows are as follows. Disease: Bacterial Diseases. Pathogen: blank. Symptoms: blank. Treatment: blank. Disease: Gonorrhea. Pathogen: Neisseria gonorrhoeae. Symptoms: Men: painful urination and discharge of pus. Women: few symptoms but possible complications, such as P I D. Treatment: Cephalosporins. Disease: Nongonococcal Urethritis (N G U). Pathogen: Chlamydia trachomatis, Mycoplasma hominis, Ureaplasma urealyticum. Symptoms: Painful urination and watery discharge. In women, possible complications, such as P I D. Treatment: Doxycycline, azithromycin. Disease: Pelvic Inflammatory Disease (P I D). Pathogen: N. gonorrhoeae, C. trachomatis. Symptoms: Chronic abdominal pain; possible infertility. Treatment: Doxycycline and cefoxitin. Disease: Syphilis. Pathogen: Treponema pallidum. Symptoms: Initial sore at site of infection, later skin rashes and mild fever; final stages may be severe lesions, damage to cardiovascular and nervous systems. Treatment: blank. Disease: Lymphogranuloma Venereum (L G V). Pathogen: C. trachomatis. Symptoms: Swelling in lymph nodes in groin. Treatment: Doxycycline. Disease: Chancroid (Soft Chancre). Pathogen: Haemophilus ducreyi. Symptoms: Painful ulcers of genitals; swollen lymph nodes in groin. Treatment: Erythromycin; ceftriaxone. Disease: Bacterial Vaginosis. Pathogen: See Diseases in Focus 26.2 page 764. Symptoms: blank. Treatment: blank."/>
          <p:cNvGraphicFramePr>
            <a:graphicFrameLocks noGrp="1"/>
          </p:cNvGraphicFramePr>
          <p:nvPr>
            <p:extLst>
              <p:ext uri="{D42A27DB-BD31-4B8C-83A1-F6EECF244321}">
                <p14:modId xmlns:p14="http://schemas.microsoft.com/office/powerpoint/2010/main" val="631788463"/>
              </p:ext>
            </p:extLst>
          </p:nvPr>
        </p:nvGraphicFramePr>
        <p:xfrm>
          <a:off x="513803" y="1416601"/>
          <a:ext cx="8301449" cy="4927597"/>
        </p:xfrm>
        <a:graphic>
          <a:graphicData uri="http://schemas.openxmlformats.org/drawingml/2006/table">
            <a:tbl>
              <a:tblPr firstRow="1" bandRow="1">
                <a:tableStyleId>{3B4B98B0-60AC-42C2-AFA5-B58CD77FA1E5}</a:tableStyleId>
              </a:tblPr>
              <a:tblGrid>
                <a:gridCol w="1896050">
                  <a:extLst>
                    <a:ext uri="{9D8B030D-6E8A-4147-A177-3AD203B41FA5}">
                      <a16:colId xmlns:a16="http://schemas.microsoft.com/office/drawing/2014/main" val="20000"/>
                    </a:ext>
                  </a:extLst>
                </a:gridCol>
                <a:gridCol w="1993564">
                  <a:extLst>
                    <a:ext uri="{9D8B030D-6E8A-4147-A177-3AD203B41FA5}">
                      <a16:colId xmlns:a16="http://schemas.microsoft.com/office/drawing/2014/main" val="20001"/>
                    </a:ext>
                  </a:extLst>
                </a:gridCol>
                <a:gridCol w="2515785">
                  <a:extLst>
                    <a:ext uri="{9D8B030D-6E8A-4147-A177-3AD203B41FA5}">
                      <a16:colId xmlns:a16="http://schemas.microsoft.com/office/drawing/2014/main" val="20002"/>
                    </a:ext>
                  </a:extLst>
                </a:gridCol>
                <a:gridCol w="1896050">
                  <a:extLst>
                    <a:ext uri="{9D8B030D-6E8A-4147-A177-3AD203B41FA5}">
                      <a16:colId xmlns:a16="http://schemas.microsoft.com/office/drawing/2014/main" val="20003"/>
                    </a:ext>
                  </a:extLst>
                </a:gridCol>
              </a:tblGrid>
              <a:tr h="304798">
                <a:tc>
                  <a:txBody>
                    <a:bodyPr/>
                    <a:lstStyle/>
                    <a:p>
                      <a:pPr algn="ctr"/>
                      <a:r>
                        <a:rPr lang="en-IN" sz="1200" b="1" i="0" u="none" strike="noStrike" kern="1200" baseline="0" dirty="0" smtClean="0">
                          <a:solidFill>
                            <a:schemeClr val="tx1"/>
                          </a:solidFill>
                          <a:latin typeface="+mn-lt"/>
                          <a:ea typeface="+mn-ea"/>
                          <a:cs typeface="+mn-cs"/>
                        </a:rPr>
                        <a:t>Disease</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b="1" i="0" u="none" strike="noStrike" kern="1200" baseline="0" dirty="0" smtClean="0">
                          <a:solidFill>
                            <a:schemeClr val="tx1"/>
                          </a:solidFill>
                          <a:latin typeface="+mn-lt"/>
                          <a:ea typeface="+mn-ea"/>
                          <a:cs typeface="+mn-cs"/>
                        </a:rPr>
                        <a:t>Pathogen</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b="1" i="0" u="none" strike="noStrike" kern="1200" baseline="0" dirty="0" smtClean="0">
                          <a:solidFill>
                            <a:schemeClr val="tx1"/>
                          </a:solidFill>
                          <a:latin typeface="+mn-lt"/>
                          <a:ea typeface="+mn-ea"/>
                          <a:cs typeface="+mn-cs"/>
                        </a:rPr>
                        <a:t>Pathogen</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b="1" i="0" u="none" strike="noStrike" kern="1200" baseline="0" dirty="0" smtClean="0">
                          <a:solidFill>
                            <a:schemeClr val="tx1"/>
                          </a:solidFill>
                          <a:latin typeface="+mn-lt"/>
                          <a:ea typeface="+mn-ea"/>
                          <a:cs typeface="+mn-cs"/>
                        </a:rPr>
                        <a:t>Treatment</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69967">
                <a:tc>
                  <a:txBody>
                    <a:bodyPr/>
                    <a:lstStyle/>
                    <a:p>
                      <a:r>
                        <a:rPr lang="en-IN" sz="1200" b="1" i="0" u="none" strike="noStrike" kern="1200" baseline="0" dirty="0" smtClean="0">
                          <a:solidFill>
                            <a:schemeClr val="tx1"/>
                          </a:solidFill>
                          <a:latin typeface="+mn-lt"/>
                          <a:ea typeface="+mn-ea"/>
                          <a:cs typeface="+mn-cs"/>
                        </a:rPr>
                        <a:t>BACTERIAL DISEASES</a:t>
                      </a:r>
                      <a:endParaRPr lang="en-IN"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dirty="0" smtClean="0">
                          <a:solidFill>
                            <a:schemeClr val="bg1"/>
                          </a:solidFill>
                        </a:rPr>
                        <a:t>blank</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dirty="0" smtClean="0">
                          <a:solidFill>
                            <a:schemeClr val="bg1"/>
                          </a:solidFill>
                        </a:rPr>
                        <a:t>blank</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dirty="0" smtClean="0">
                          <a:solidFill>
                            <a:schemeClr val="bg1"/>
                          </a:solidFill>
                        </a:rPr>
                        <a:t>blank</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4133">
                <a:tc>
                  <a:txBody>
                    <a:bodyPr/>
                    <a:lstStyle/>
                    <a:p>
                      <a:r>
                        <a:rPr lang="en-IN" sz="1200" b="1" i="0" u="none" strike="noStrike" kern="1200" baseline="0" dirty="0" smtClean="0">
                          <a:solidFill>
                            <a:schemeClr val="tx1"/>
                          </a:solidFill>
                          <a:latin typeface="+mn-lt"/>
                          <a:ea typeface="+mn-ea"/>
                          <a:cs typeface="+mn-cs"/>
                        </a:rPr>
                        <a:t>Gonorrhea</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Neisseria gonorrhoeae</a:t>
                      </a:r>
                      <a:endParaRPr lang="en-IN" sz="12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Men: painful urination and discharge of pus. Women: few symptoms but possible complications, such as PID.</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Cephalosporins</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4133">
                <a:tc>
                  <a:txBody>
                    <a:bodyPr/>
                    <a:lstStyle/>
                    <a:p>
                      <a:r>
                        <a:rPr lang="en-IN" sz="1200" b="1" i="0" u="none" strike="noStrike" kern="1200" baseline="0" dirty="0" smtClean="0">
                          <a:solidFill>
                            <a:schemeClr val="tx1"/>
                          </a:solidFill>
                          <a:latin typeface="+mn-lt"/>
                          <a:ea typeface="+mn-ea"/>
                          <a:cs typeface="+mn-cs"/>
                        </a:rPr>
                        <a:t>Nongonococcal Urethritis (NGU)</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Chlamydia trachomatis,</a:t>
                      </a:r>
                    </a:p>
                    <a:p>
                      <a:r>
                        <a:rPr lang="en-IN" sz="1200" b="0" i="0" u="none" strike="noStrike" kern="1200" baseline="0" dirty="0" smtClean="0">
                          <a:solidFill>
                            <a:schemeClr val="tx1"/>
                          </a:solidFill>
                          <a:latin typeface="+mn-lt"/>
                          <a:ea typeface="+mn-ea"/>
                          <a:cs typeface="+mn-cs"/>
                        </a:rPr>
                        <a:t>Mycoplasma hominis,</a:t>
                      </a:r>
                    </a:p>
                    <a:p>
                      <a:r>
                        <a:rPr lang="en-IN" sz="1200" b="0" i="0" u="none" strike="noStrike" kern="1200" baseline="0" dirty="0" smtClean="0">
                          <a:solidFill>
                            <a:schemeClr val="tx1"/>
                          </a:solidFill>
                          <a:latin typeface="+mn-lt"/>
                          <a:ea typeface="+mn-ea"/>
                          <a:cs typeface="+mn-cs"/>
                        </a:rPr>
                        <a:t>Ureaplasma urealyticum</a:t>
                      </a:r>
                      <a:endParaRPr lang="en-IN" sz="12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Painful urination and watery discharge. In women, possible complications, such as PID.</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Doxycycline, azithromycin</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74133">
                <a:tc>
                  <a:txBody>
                    <a:bodyPr/>
                    <a:lstStyle/>
                    <a:p>
                      <a:r>
                        <a:rPr lang="en-IN" sz="1200" b="1" i="0" u="none" strike="noStrike" kern="1200" baseline="0" dirty="0" smtClean="0">
                          <a:solidFill>
                            <a:schemeClr val="tx1"/>
                          </a:solidFill>
                          <a:latin typeface="+mn-lt"/>
                          <a:ea typeface="+mn-ea"/>
                          <a:cs typeface="+mn-cs"/>
                        </a:rPr>
                        <a:t>Pelvic Inflammatory Disease (PID)</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N. gonorrhoeae,</a:t>
                      </a:r>
                    </a:p>
                    <a:p>
                      <a:r>
                        <a:rPr lang="en-IN" sz="1200" b="0" i="0" u="none" strike="noStrike" kern="1200" baseline="0" dirty="0" smtClean="0">
                          <a:solidFill>
                            <a:schemeClr val="tx1"/>
                          </a:solidFill>
                          <a:latin typeface="+mn-lt"/>
                          <a:ea typeface="+mn-ea"/>
                          <a:cs typeface="+mn-cs"/>
                        </a:rPr>
                        <a:t>C. trachomatis</a:t>
                      </a:r>
                      <a:endParaRPr lang="en-IN" sz="12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Chronic abdominal pain; possible infertility</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Doxycycline and cefoxitin</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3585">
                <a:tc>
                  <a:txBody>
                    <a:bodyPr/>
                    <a:lstStyle/>
                    <a:p>
                      <a:r>
                        <a:rPr lang="en-IN" sz="1200" b="1" i="0" u="none" strike="noStrike" kern="1200" baseline="0" dirty="0" smtClean="0">
                          <a:solidFill>
                            <a:schemeClr val="tx1"/>
                          </a:solidFill>
                          <a:latin typeface="+mn-lt"/>
                          <a:ea typeface="+mn-ea"/>
                          <a:cs typeface="+mn-cs"/>
                        </a:rPr>
                        <a:t>Syphilis</a:t>
                      </a:r>
                      <a:endParaRPr lang="en-IN"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Treponema pallidum</a:t>
                      </a:r>
                      <a:endParaRPr lang="en-IN" sz="12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Initial sore at site of infection, later skin rashes and mild fever; final stages may be severe lesions,</a:t>
                      </a:r>
                    </a:p>
                    <a:p>
                      <a:r>
                        <a:rPr lang="en-IN" sz="1200" b="0" i="0" u="none" strike="noStrike" kern="1200" baseline="0" dirty="0" smtClean="0">
                          <a:solidFill>
                            <a:schemeClr val="tx1"/>
                          </a:solidFill>
                          <a:latin typeface="+mn-lt"/>
                          <a:ea typeface="+mn-ea"/>
                          <a:cs typeface="+mn-cs"/>
                        </a:rPr>
                        <a:t>damage to cardiovascular and nervous systems.</a:t>
                      </a:r>
                      <a:endParaRPr lang="en-IN"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dirty="0" smtClean="0">
                          <a:solidFill>
                            <a:schemeClr val="bg1"/>
                          </a:solidFill>
                        </a:rPr>
                        <a:t>blank</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74133">
                <a:tc>
                  <a:txBody>
                    <a:bodyPr/>
                    <a:lstStyle/>
                    <a:p>
                      <a:r>
                        <a:rPr lang="en-IN" sz="1200" b="1" i="0" u="none" strike="noStrike" kern="1200" baseline="0" dirty="0" smtClean="0">
                          <a:solidFill>
                            <a:schemeClr val="tx1"/>
                          </a:solidFill>
                          <a:latin typeface="+mn-lt"/>
                          <a:ea typeface="+mn-ea"/>
                          <a:cs typeface="+mn-cs"/>
                        </a:rPr>
                        <a:t>Lymphogranuloma Venereum (LGV)</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C. trachomatis</a:t>
                      </a:r>
                      <a:endParaRPr lang="en-IN" sz="12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Swelling in lymph nodes in groin</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Doxycycline</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74133">
                <a:tc>
                  <a:txBody>
                    <a:bodyPr/>
                    <a:lstStyle/>
                    <a:p>
                      <a:r>
                        <a:rPr lang="en-IN" sz="1200" b="1" i="0" u="none" strike="noStrike" kern="1200" baseline="0" dirty="0" smtClean="0">
                          <a:solidFill>
                            <a:schemeClr val="tx1"/>
                          </a:solidFill>
                          <a:latin typeface="+mn-lt"/>
                          <a:ea typeface="+mn-ea"/>
                          <a:cs typeface="+mn-cs"/>
                        </a:rPr>
                        <a:t>Chancroid (Soft Chancre)</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Haemophilus ducreyi</a:t>
                      </a:r>
                      <a:endParaRPr lang="en-IN" sz="12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Painful ulcers of genitals; swollen lymph nodes in groin</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Erythromycin; ceftriaxone</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2381">
                <a:tc>
                  <a:txBody>
                    <a:bodyPr/>
                    <a:lstStyle/>
                    <a:p>
                      <a:r>
                        <a:rPr lang="en-IN" sz="1200" b="1" i="0" u="none" strike="noStrike" kern="1200" baseline="0" dirty="0" smtClean="0">
                          <a:solidFill>
                            <a:schemeClr val="tx1"/>
                          </a:solidFill>
                          <a:latin typeface="+mn-lt"/>
                          <a:ea typeface="+mn-ea"/>
                          <a:cs typeface="+mn-cs"/>
                        </a:rPr>
                        <a:t>Bacterial Vaginosis</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0" i="0" u="none" strike="noStrike" kern="1200" baseline="0" dirty="0" smtClean="0">
                          <a:solidFill>
                            <a:schemeClr val="tx1"/>
                          </a:solidFill>
                          <a:latin typeface="+mn-lt"/>
                          <a:ea typeface="+mn-ea"/>
                          <a:cs typeface="+mn-cs"/>
                        </a:rPr>
                        <a:t>See Diseases in Focus 26.2 page 764</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dirty="0" smtClean="0">
                          <a:solidFill>
                            <a:schemeClr val="bg1"/>
                          </a:solidFill>
                        </a:rPr>
                        <a:t>blank</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dirty="0" smtClean="0">
                          <a:solidFill>
                            <a:schemeClr val="bg1"/>
                          </a:solidFill>
                        </a:rPr>
                        <a:t>blank</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5893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Diseases in Focus </a:t>
            </a:r>
            <a:r>
              <a:rPr lang="en-US" sz="3600" dirty="0" smtClean="0">
                <a:solidFill>
                  <a:schemeClr val="bg2"/>
                </a:solidFill>
                <a:latin typeface="+mj-lt"/>
              </a:rPr>
              <a:t>26.3 </a:t>
            </a:r>
            <a:r>
              <a:rPr lang="en-US" sz="2000" b="0" dirty="0" smtClean="0">
                <a:solidFill>
                  <a:schemeClr val="bg2"/>
                </a:solidFill>
                <a:latin typeface="+mj-lt"/>
              </a:rPr>
              <a:t>(3 of 3)</a:t>
            </a:r>
            <a:endParaRPr lang="en-IN" sz="2000" b="0" dirty="0">
              <a:latin typeface="+mj-lt"/>
            </a:endParaRPr>
          </a:p>
        </p:txBody>
      </p:sp>
      <p:graphicFrame>
        <p:nvGraphicFramePr>
          <p:cNvPr id="4" name="Table 3" descr="A table. From left to right, the columns contain the following values: Diseases, Pathogen, Symptoms, and Treatment. The entry rows are as follows. Disease: Viral Diseases. Pathogen: blank. Symptoms: blank. Treatment: blank. Disease: Genital Herpes. Pathogen: Herpes simplex virus type 2; H S V type1. Symptoms: Painful vesicles in genital area. Treatment: Acyclovir. Disease: Genital Warts. Pathogen: Human papillomaviruses. Symptoms: blank. Treatment: blank. "/>
          <p:cNvGraphicFramePr>
            <a:graphicFrameLocks noGrp="1"/>
          </p:cNvGraphicFramePr>
          <p:nvPr>
            <p:extLst>
              <p:ext uri="{D42A27DB-BD31-4B8C-83A1-F6EECF244321}">
                <p14:modId xmlns:p14="http://schemas.microsoft.com/office/powerpoint/2010/main" val="2184402615"/>
              </p:ext>
            </p:extLst>
          </p:nvPr>
        </p:nvGraphicFramePr>
        <p:xfrm>
          <a:off x="685800" y="1602380"/>
          <a:ext cx="7620000" cy="4648200"/>
        </p:xfrm>
        <a:graphic>
          <a:graphicData uri="http://schemas.openxmlformats.org/drawingml/2006/table">
            <a:tbl>
              <a:tblPr firstRow="1" bandRow="1">
                <a:tableStyleId>{3B4B98B0-60AC-42C2-AFA5-B58CD77FA1E5}</a:tableStyleId>
              </a:tblPr>
              <a:tblGrid>
                <a:gridCol w="2590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121920">
                <a:tc>
                  <a:txBody>
                    <a:bodyPr/>
                    <a:lstStyle/>
                    <a:p>
                      <a:pPr algn="ctr"/>
                      <a:r>
                        <a:rPr lang="en-IN" sz="1400" b="1" i="0" u="none" strike="noStrike" kern="1200" baseline="0" dirty="0" smtClean="0">
                          <a:solidFill>
                            <a:schemeClr val="tx1"/>
                          </a:solidFill>
                          <a:latin typeface="+mn-lt"/>
                          <a:ea typeface="+mn-ea"/>
                          <a:cs typeface="+mn-cs"/>
                        </a:rPr>
                        <a:t>Disease</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b="1" i="0" u="none" strike="noStrike" kern="1200" baseline="0" dirty="0" smtClean="0">
                          <a:solidFill>
                            <a:schemeClr val="tx1"/>
                          </a:solidFill>
                          <a:latin typeface="+mn-lt"/>
                          <a:ea typeface="+mn-ea"/>
                          <a:cs typeface="+mn-cs"/>
                        </a:rPr>
                        <a:t>Pathogen</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b="1" i="0" u="none" strike="noStrike" kern="1200" baseline="0" dirty="0" smtClean="0">
                          <a:solidFill>
                            <a:schemeClr val="tx1"/>
                          </a:solidFill>
                          <a:latin typeface="+mn-lt"/>
                          <a:ea typeface="+mn-ea"/>
                          <a:cs typeface="+mn-cs"/>
                        </a:rPr>
                        <a:t>Pathogen</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b="1" i="0" u="none" strike="noStrike" kern="1200" baseline="0" dirty="0" smtClean="0">
                          <a:solidFill>
                            <a:schemeClr val="tx1"/>
                          </a:solidFill>
                          <a:latin typeface="+mn-lt"/>
                          <a:ea typeface="+mn-ea"/>
                          <a:cs typeface="+mn-cs"/>
                        </a:rPr>
                        <a:t>Treatment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IN" sz="1400" b="1" i="0" u="none" strike="noStrike" kern="1200" baseline="0" dirty="0" smtClean="0">
                          <a:solidFill>
                            <a:schemeClr val="tx1"/>
                          </a:solidFill>
                          <a:latin typeface="+mn-lt"/>
                          <a:ea typeface="+mn-ea"/>
                          <a:cs typeface="+mn-cs"/>
                        </a:rPr>
                        <a:t>VIRAL DISEASES</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IN" sz="1400" b="1" i="0" u="none" strike="noStrike" kern="1200" baseline="0" dirty="0" smtClean="0">
                          <a:solidFill>
                            <a:schemeClr val="tx1"/>
                          </a:solidFill>
                          <a:latin typeface="+mn-lt"/>
                          <a:ea typeface="+mn-ea"/>
                          <a:cs typeface="+mn-cs"/>
                        </a:rPr>
                        <a:t>Genital Herpes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b="0" i="0" u="none" strike="noStrike" kern="1200" baseline="0" dirty="0" smtClean="0">
                          <a:solidFill>
                            <a:schemeClr val="tx1"/>
                          </a:solidFill>
                          <a:latin typeface="+mn-lt"/>
                          <a:ea typeface="+mn-ea"/>
                          <a:cs typeface="+mn-cs"/>
                        </a:rPr>
                        <a:t>Herpes simplex virus</a:t>
                      </a:r>
                    </a:p>
                    <a:p>
                      <a:r>
                        <a:rPr lang="nb-NO" sz="1400" b="0" i="0" u="none" strike="noStrike" kern="1200" baseline="0" dirty="0" smtClean="0">
                          <a:solidFill>
                            <a:schemeClr val="tx1"/>
                          </a:solidFill>
                          <a:latin typeface="+mn-lt"/>
                          <a:ea typeface="+mn-ea"/>
                          <a:cs typeface="+mn-cs"/>
                        </a:rPr>
                        <a:t>type 2; HSV type1</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b="0" i="0" u="none" strike="noStrike" kern="1200" baseline="0" dirty="0" smtClean="0">
                          <a:solidFill>
                            <a:schemeClr val="tx1"/>
                          </a:solidFill>
                          <a:latin typeface="+mn-lt"/>
                          <a:ea typeface="+mn-ea"/>
                          <a:cs typeface="+mn-cs"/>
                        </a:rPr>
                        <a:t>Painful vesicles in genital area</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b="0" i="0" u="none" strike="noStrike" kern="1200" baseline="0" dirty="0" smtClean="0">
                          <a:solidFill>
                            <a:schemeClr val="tx1"/>
                          </a:solidFill>
                          <a:latin typeface="+mn-lt"/>
                          <a:ea typeface="+mn-ea"/>
                          <a:cs typeface="+mn-cs"/>
                        </a:rPr>
                        <a:t>Acyclovir</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IN" sz="1400" b="1" i="0" u="none" strike="noStrike" kern="1200" baseline="0" dirty="0" smtClean="0">
                          <a:solidFill>
                            <a:schemeClr val="tx1"/>
                          </a:solidFill>
                          <a:latin typeface="+mn-lt"/>
                          <a:ea typeface="+mn-ea"/>
                          <a:cs typeface="+mn-cs"/>
                        </a:rPr>
                        <a:t>Genital Warts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b="0" i="0" u="none" strike="noStrike" kern="1200" baseline="0" dirty="0" smtClean="0">
                          <a:solidFill>
                            <a:schemeClr val="tx1"/>
                          </a:solidFill>
                          <a:latin typeface="+mn-lt"/>
                          <a:ea typeface="+mn-ea"/>
                          <a:cs typeface="+mn-cs"/>
                        </a:rPr>
                        <a:t>Human papillomaviruses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IN" sz="1400" b="0" i="0" u="none" strike="noStrike" kern="1200" baseline="0" dirty="0" smtClean="0">
                          <a:solidFill>
                            <a:schemeClr val="tx1"/>
                          </a:solidFill>
                          <a:latin typeface="+mn-lt"/>
                          <a:ea typeface="+mn-ea"/>
                          <a:cs typeface="+mn-cs"/>
                        </a:rPr>
                        <a:t>AIDS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b="0" i="0" u="none" strike="noStrike" kern="1200" baseline="0" dirty="0" smtClean="0">
                          <a:solidFill>
                            <a:schemeClr val="tx1"/>
                          </a:solidFill>
                          <a:latin typeface="+mn-lt"/>
                          <a:ea typeface="+mn-ea"/>
                          <a:cs typeface="+mn-cs"/>
                        </a:rPr>
                        <a:t>See Chapter 19,</a:t>
                      </a:r>
                    </a:p>
                    <a:p>
                      <a:r>
                        <a:rPr lang="en-IN" sz="1400" b="0" i="0" u="none" strike="noStrike" kern="1200" baseline="0" dirty="0" smtClean="0">
                          <a:solidFill>
                            <a:schemeClr val="tx1"/>
                          </a:solidFill>
                          <a:latin typeface="+mn-lt"/>
                          <a:ea typeface="+mn-ea"/>
                          <a:cs typeface="+mn-cs"/>
                        </a:rPr>
                        <a:t>pp. 534–544</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IN" sz="1400" b="1" i="0" u="none" strike="noStrike" kern="1200" baseline="0" dirty="0" smtClean="0">
                          <a:solidFill>
                            <a:schemeClr val="tx1"/>
                          </a:solidFill>
                          <a:latin typeface="+mn-lt"/>
                          <a:ea typeface="+mn-ea"/>
                          <a:cs typeface="+mn-cs"/>
                        </a:rPr>
                        <a:t>FUNGAL DISEASE</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IN" sz="1400" b="0" i="0" u="none" strike="noStrike" kern="1200" baseline="0" dirty="0" smtClean="0">
                          <a:solidFill>
                            <a:schemeClr val="tx1"/>
                          </a:solidFill>
                          <a:latin typeface="+mn-lt"/>
                          <a:ea typeface="+mn-ea"/>
                          <a:cs typeface="+mn-cs"/>
                        </a:rPr>
                        <a:t>Candidiasis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b="0" i="0" u="none" strike="noStrike" kern="1200" baseline="0" dirty="0" smtClean="0">
                          <a:solidFill>
                            <a:schemeClr val="tx1"/>
                          </a:solidFill>
                          <a:latin typeface="+mn-lt"/>
                          <a:ea typeface="+mn-ea"/>
                          <a:cs typeface="+mn-cs"/>
                        </a:rPr>
                        <a:t>See Diseases in Focus 26.2,</a:t>
                      </a:r>
                    </a:p>
                    <a:p>
                      <a:r>
                        <a:rPr lang="en-IN" sz="1400" b="0" i="0" u="none" strike="noStrike" kern="1200" baseline="0" dirty="0" smtClean="0">
                          <a:solidFill>
                            <a:schemeClr val="tx1"/>
                          </a:solidFill>
                          <a:latin typeface="+mn-lt"/>
                          <a:ea typeface="+mn-ea"/>
                          <a:cs typeface="+mn-cs"/>
                        </a:rPr>
                        <a:t>page 764</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r>
                        <a:rPr lang="en-IN" sz="1400" b="1" i="0" u="none" strike="noStrike" kern="1200" baseline="0" dirty="0" smtClean="0">
                          <a:solidFill>
                            <a:schemeClr val="tx1"/>
                          </a:solidFill>
                          <a:latin typeface="+mn-lt"/>
                          <a:ea typeface="+mn-ea"/>
                          <a:cs typeface="+mn-cs"/>
                        </a:rPr>
                        <a:t>PROTOZOAN DISEASE</a:t>
                      </a:r>
                      <a:endParaRPr lang="en-IN"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0">
                <a:tc>
                  <a:txBody>
                    <a:bodyPr/>
                    <a:lstStyle/>
                    <a:p>
                      <a:r>
                        <a:rPr lang="en-IN" sz="1400" b="0" i="0" u="none" strike="noStrike" kern="1200" baseline="0" dirty="0" smtClean="0">
                          <a:solidFill>
                            <a:schemeClr val="tx1"/>
                          </a:solidFill>
                          <a:latin typeface="+mn-lt"/>
                          <a:ea typeface="+mn-ea"/>
                          <a:cs typeface="+mn-cs"/>
                        </a:rPr>
                        <a:t>Trichomoniasis</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b="0" i="0" u="none" strike="noStrike" kern="1200" baseline="0" dirty="0" smtClean="0">
                          <a:solidFill>
                            <a:schemeClr val="tx1"/>
                          </a:solidFill>
                          <a:latin typeface="+mn-lt"/>
                          <a:ea typeface="+mn-ea"/>
                          <a:cs typeface="+mn-cs"/>
                        </a:rPr>
                        <a:t>See Diseases in Focus 26.2,</a:t>
                      </a:r>
                    </a:p>
                    <a:p>
                      <a:r>
                        <a:rPr lang="en-IN" sz="1400" b="0" i="0" u="none" strike="noStrike" kern="1200" baseline="0" dirty="0" smtClean="0">
                          <a:solidFill>
                            <a:schemeClr val="tx1"/>
                          </a:solidFill>
                          <a:latin typeface="+mn-lt"/>
                          <a:ea typeface="+mn-ea"/>
                          <a:cs typeface="+mn-cs"/>
                        </a:rPr>
                        <a:t>page 764</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467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Check Your </a:t>
            </a:r>
            <a:r>
              <a:rPr lang="en-US" altLang="en-US" sz="3600" dirty="0" smtClean="0">
                <a:latin typeface="+mj-lt"/>
              </a:rPr>
              <a:t>Understanding-8</a:t>
            </a:r>
            <a:endParaRPr lang="en-IN" sz="2000" b="0" dirty="0">
              <a:solidFill>
                <a:srgbClr val="FF0000"/>
              </a:solidFill>
              <a:latin typeface="+mj-lt"/>
            </a:endParaRPr>
          </a:p>
        </p:txBody>
      </p:sp>
      <p:sp>
        <p:nvSpPr>
          <p:cNvPr id="3" name="Content Placeholder 2"/>
          <p:cNvSpPr>
            <a:spLocks noGrp="1"/>
          </p:cNvSpPr>
          <p:nvPr>
            <p:ph idx="1"/>
          </p:nvPr>
        </p:nvSpPr>
        <p:spPr>
          <a:xfrm>
            <a:off x="457200" y="1600201"/>
            <a:ext cx="8229600" cy="2362200"/>
          </a:xfrm>
        </p:spPr>
        <p:txBody>
          <a:bodyPr/>
          <a:lstStyle/>
          <a:p>
            <a:pPr marL="0" indent="0">
              <a:buNone/>
            </a:pPr>
            <a:r>
              <a:rPr lang="en-US" altLang="en-US" sz="2600" b="1" dirty="0"/>
              <a:t>Check Your Understanding</a:t>
            </a:r>
          </a:p>
          <a:p>
            <a:pPr>
              <a:buFont typeface="Wingdings" charset="2"/>
              <a:buChar char="ü"/>
            </a:pPr>
            <a:r>
              <a:rPr lang="en-US" altLang="en-US" sz="2400" dirty="0"/>
              <a:t>What are the symptoms of the presence </a:t>
            </a:r>
            <a:r>
              <a:rPr lang="en-US" altLang="en-US" sz="2400" dirty="0" smtClean="0"/>
              <a:t>of </a:t>
            </a:r>
            <a:r>
              <a:rPr lang="en-US" altLang="en-US" sz="2400" b="1" dirty="0" smtClean="0"/>
              <a:t>Trichomonas </a:t>
            </a:r>
            <a:r>
              <a:rPr lang="en-US" altLang="en-US" sz="2400" b="1" dirty="0"/>
              <a:t>vaginalis</a:t>
            </a:r>
            <a:r>
              <a:rPr lang="en-US" altLang="en-US" sz="2400" dirty="0"/>
              <a:t> in the male reproductive system?</a:t>
            </a:r>
            <a:br>
              <a:rPr lang="en-US" altLang="en-US" sz="2400" dirty="0"/>
            </a:br>
            <a:r>
              <a:rPr lang="en-US" altLang="en-US" sz="2400" dirty="0"/>
              <a:t>26-9</a:t>
            </a:r>
          </a:p>
          <a:p>
            <a:pPr>
              <a:buFont typeface="Wingdings" charset="2"/>
              <a:buChar char="ü"/>
            </a:pPr>
            <a:r>
              <a:rPr lang="en-US" altLang="en-US" sz="2400" dirty="0"/>
              <a:t>What is the intent of the TORCH panel of tests? </a:t>
            </a:r>
            <a:r>
              <a:rPr lang="en-US" altLang="en-US" sz="2400" dirty="0" smtClean="0"/>
              <a:t>26-10</a:t>
            </a:r>
            <a:endParaRPr lang="en-IN" sz="2400" dirty="0"/>
          </a:p>
        </p:txBody>
      </p:sp>
    </p:spTree>
    <p:extLst>
      <p:ext uri="{BB962C8B-B14F-4D97-AF65-F5344CB8AC3E}">
        <p14:creationId xmlns:p14="http://schemas.microsoft.com/office/powerpoint/2010/main" val="425336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Structure and Function of the Reproductive </a:t>
            </a:r>
            <a:r>
              <a:rPr lang="en-US" sz="3600" dirty="0" smtClean="0">
                <a:latin typeface="+mj-lt"/>
              </a:rPr>
              <a:t>Systems </a:t>
            </a:r>
            <a:r>
              <a:rPr lang="en-US" sz="2000" b="0" dirty="0" smtClean="0">
                <a:latin typeface="+mj-lt"/>
              </a:rPr>
              <a:t>(2 of 3)</a:t>
            </a:r>
            <a:endParaRPr lang="en-IN" sz="2000" b="0" dirty="0">
              <a:latin typeface="+mj-lt"/>
            </a:endParaRPr>
          </a:p>
        </p:txBody>
      </p:sp>
      <p:sp>
        <p:nvSpPr>
          <p:cNvPr id="3" name="Content Placeholder 2"/>
          <p:cNvSpPr>
            <a:spLocks noGrp="1"/>
          </p:cNvSpPr>
          <p:nvPr>
            <p:ph idx="1"/>
          </p:nvPr>
        </p:nvSpPr>
        <p:spPr/>
        <p:txBody>
          <a:bodyPr/>
          <a:lstStyle/>
          <a:p>
            <a:r>
              <a:rPr lang="en-US" sz="2600" b="1" dirty="0"/>
              <a:t>Female reproductive system</a:t>
            </a:r>
          </a:p>
          <a:p>
            <a:pPr lvl="1"/>
            <a:r>
              <a:rPr lang="en-US" sz="2400" dirty="0"/>
              <a:t>Two ovaries</a:t>
            </a:r>
          </a:p>
          <a:p>
            <a:pPr lvl="1"/>
            <a:r>
              <a:rPr lang="en-US" sz="2400" dirty="0"/>
              <a:t>Two uterine (fallopian) tubes</a:t>
            </a:r>
          </a:p>
          <a:p>
            <a:pPr lvl="1"/>
            <a:r>
              <a:rPr lang="en-US" sz="2400" dirty="0"/>
              <a:t>The uterus, including the cervix</a:t>
            </a:r>
          </a:p>
          <a:p>
            <a:pPr lvl="1"/>
            <a:r>
              <a:rPr lang="en-US" sz="2400" dirty="0"/>
              <a:t>The vagina</a:t>
            </a:r>
          </a:p>
          <a:p>
            <a:pPr lvl="1"/>
            <a:r>
              <a:rPr lang="en-US" sz="2400" dirty="0"/>
              <a:t>External genitals (vulva</a:t>
            </a:r>
            <a:r>
              <a:rPr lang="en-US" sz="2400" dirty="0" smtClean="0"/>
              <a:t>)</a:t>
            </a:r>
            <a:endParaRPr lang="en-IN" sz="2400" dirty="0"/>
          </a:p>
        </p:txBody>
      </p:sp>
    </p:spTree>
    <p:extLst>
      <p:ext uri="{BB962C8B-B14F-4D97-AF65-F5344CB8AC3E}">
        <p14:creationId xmlns:p14="http://schemas.microsoft.com/office/powerpoint/2010/main" val="60119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Figure 26.2 </a:t>
            </a:r>
            <a:r>
              <a:rPr lang="en-US" sz="3600" dirty="0" smtClean="0">
                <a:solidFill>
                  <a:schemeClr val="bg2"/>
                </a:solidFill>
                <a:latin typeface="+mj-lt"/>
              </a:rPr>
              <a:t>Female </a:t>
            </a:r>
            <a:r>
              <a:rPr lang="en-US" sz="3600" dirty="0">
                <a:solidFill>
                  <a:schemeClr val="bg2"/>
                </a:solidFill>
                <a:latin typeface="+mj-lt"/>
              </a:rPr>
              <a:t>reproductive </a:t>
            </a:r>
            <a:r>
              <a:rPr lang="en-US" sz="3600" dirty="0" smtClean="0">
                <a:solidFill>
                  <a:schemeClr val="bg2"/>
                </a:solidFill>
                <a:latin typeface="+mj-lt"/>
              </a:rPr>
              <a:t>organs</a:t>
            </a:r>
            <a:endParaRPr lang="en-IN" sz="3600" dirty="0">
              <a:solidFill>
                <a:schemeClr val="bg2"/>
              </a:solidFill>
              <a:latin typeface="+mj-lt"/>
            </a:endParaRPr>
          </a:p>
        </p:txBody>
      </p:sp>
      <p:pic>
        <p:nvPicPr>
          <p:cNvPr id="9" name="Picture 8" descr="Diagrams showing, ay, side view and, b, front view of the female pelvis and reproductive organs. Part ay: Side view section of female pelvis showing reproductive organs. The rectum is a broad tube leading to the anus, at the lower, back end. To the front of the anus, the external reproductive structures are the labium majus, or outer folds, and labium minus, or inner folds, with the clitoris positioned above the inner folds, near the front. A thin tube, the urethra, leads up from an opening in the middle of the labium minus to the urinary bladder, in front of which is the pubic bone. Between the urinary bladder and rectum, the vagina forms a thin tube leading to the cervix, at the base of the thick-walled uterus. The uterus extends above the bladder. Opposite the cervix, the uterus leads to the uterine, or fallopian, tube, which ends in tendril-like fimbriae next to the ovary. Part b: Front view of female reproductive organs. The vagina ends on its upper side in the cervix, which leads into the uterus, shaped like a triangle pointing downward. The walls of the uterus are the endometrium. From both upper, left and right, portions of the uterus, a uterine tube extends out and wraps back toward the uterus. The ends of the uterine tube are frilled fimbriae, which hold the ovaries; each ovary is also attached directly to the uterus. The fimbriae move to create fluid movement that moves the egg into the uterine tub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87" y="1676400"/>
            <a:ext cx="7557025" cy="3822035"/>
          </a:xfrm>
          <a:prstGeom prst="rect">
            <a:avLst/>
          </a:prstGeom>
        </p:spPr>
      </p:pic>
    </p:spTree>
    <p:extLst>
      <p:ext uri="{BB962C8B-B14F-4D97-AF65-F5344CB8AC3E}">
        <p14:creationId xmlns:p14="http://schemas.microsoft.com/office/powerpoint/2010/main" val="335212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7204</TotalTime>
  <Words>2481</Words>
  <Application>Microsoft Office PowerPoint</Application>
  <PresentationFormat>On-screen Show (4:3)</PresentationFormat>
  <Paragraphs>450</Paragraphs>
  <Slides>74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Times New Roman</vt:lpstr>
      <vt:lpstr>Verdana</vt:lpstr>
      <vt:lpstr>Wingdings</vt:lpstr>
      <vt:lpstr>508 Lecture</vt:lpstr>
      <vt:lpstr>Microbiology an Introduction</vt:lpstr>
      <vt:lpstr>Leptospira Interrogans</vt:lpstr>
      <vt:lpstr>Structure and Function of the Urinary System (1 of 2)</vt:lpstr>
      <vt:lpstr>Structure and Function of the Urinary System (2 of 2)</vt:lpstr>
      <vt:lpstr>Figure 26.1 Organs of the human urinary system, shown here in the female</vt:lpstr>
      <vt:lpstr>Check Your Understanding-1</vt:lpstr>
      <vt:lpstr>Structure and Function of the Reproductive Systems (1 of 3)</vt:lpstr>
      <vt:lpstr>Structure and Function of the Reproductive Systems (2 of 3)</vt:lpstr>
      <vt:lpstr>Figure 26.2 Female reproductive organs</vt:lpstr>
      <vt:lpstr>Structure and Function of the Reproductive Systems (3 of 3)</vt:lpstr>
      <vt:lpstr>Figure 26.3 Male reproductive and urinary organs</vt:lpstr>
      <vt:lpstr>Check Your Understanding-2</vt:lpstr>
      <vt:lpstr>Normal Microbiota of the Urinary and Reproductive Systems (1 of 2)</vt:lpstr>
      <vt:lpstr>Normal Microbiota of the Urinary and Reproductive Systems (2 of 2)</vt:lpstr>
      <vt:lpstr>Check Your Understanding-3</vt:lpstr>
      <vt:lpstr>Bacterial Diseases of the Urinary System (1 of 2)</vt:lpstr>
      <vt:lpstr>Bacterial Diseases of the Urinary System (2 of 2)</vt:lpstr>
      <vt:lpstr>Cystitis</vt:lpstr>
      <vt:lpstr>Pyelonephritis</vt:lpstr>
      <vt:lpstr>Leptospirosis</vt:lpstr>
      <vt:lpstr>Figure 26.4 Leptospira Interrogans, the Cause of Leptospirosis</vt:lpstr>
      <vt:lpstr>Diseases in Focus: Bacterial Diseases of the Urinary System</vt:lpstr>
      <vt:lpstr>Diseases in Focus 26.1 (1 of 2)</vt:lpstr>
      <vt:lpstr>Diseases in Focus 26.1 (2 of 2)</vt:lpstr>
      <vt:lpstr>Check Your Understanding-4</vt:lpstr>
      <vt:lpstr>Bacterial Diseases of the Reproductive Systems (1 of 2)</vt:lpstr>
      <vt:lpstr>Bacterial Diseases of the Reproductive Systems (2 of 2)</vt:lpstr>
      <vt:lpstr>Big Picture: STI Home Test Kits (1 of 2)</vt:lpstr>
      <vt:lpstr>Big Picture pg. 752</vt:lpstr>
      <vt:lpstr>Big Picture: STI Home Test Kits (2 of 2)</vt:lpstr>
      <vt:lpstr>Big Picture pg. 753</vt:lpstr>
      <vt:lpstr>Gonorrhea (1 of 3)</vt:lpstr>
      <vt:lpstr>Figure 26.5a The U.S. Incidence and Distribution of Gonorrhea</vt:lpstr>
      <vt:lpstr>Figure 26.5b The U.S. Incidence and Distribution of Gonorrhea</vt:lpstr>
      <vt:lpstr>Gonorrhea (2 of 3)</vt:lpstr>
      <vt:lpstr>Figure 26.6 Pus-Containing Discharge from the Urethra of a Man with an Acute Case of Gonorrhea</vt:lpstr>
      <vt:lpstr>Gonorrhea (3 of 3)</vt:lpstr>
      <vt:lpstr>Figure 26.7 A Smear of Pus from a Patient with Gonorrhea</vt:lpstr>
      <vt:lpstr>Clinical Focus 26.1</vt:lpstr>
      <vt:lpstr>Nongonococcal Urethritis (NGU)</vt:lpstr>
      <vt:lpstr>Pelvic Inflammatory Disease (PID)</vt:lpstr>
      <vt:lpstr>Figure 26.8 Salpingitis</vt:lpstr>
      <vt:lpstr>Syphilis (1 of 4)</vt:lpstr>
      <vt:lpstr>Figure 26.9 Treponema Pallidum, the Cause of Syphilis</vt:lpstr>
      <vt:lpstr>Figure 26.10 The U.S. Incidence and Distribution of Primary and Secondary Syphilis</vt:lpstr>
      <vt:lpstr>Syphilis (2 of 4)</vt:lpstr>
      <vt:lpstr>Syphilis (3 of 4)</vt:lpstr>
      <vt:lpstr>Figure 26.11 Characteristic Lesions Associated with Various Stages of Syphilis</vt:lpstr>
      <vt:lpstr>Syphilis (4 of 4)</vt:lpstr>
      <vt:lpstr>Lymphogranuloma Venereum (LGV)</vt:lpstr>
      <vt:lpstr>Chancroid (Soft Chancre)</vt:lpstr>
      <vt:lpstr>Bacterial Vaginosis</vt:lpstr>
      <vt:lpstr>Figure 26.12 Clue cells</vt:lpstr>
      <vt:lpstr>Check Your Understanding-5</vt:lpstr>
      <vt:lpstr>Viral Diseases of the Reproductive Systems</vt:lpstr>
      <vt:lpstr>Genital Herpes</vt:lpstr>
      <vt:lpstr>Figure 26.13 Genital Herpes: Initial Visits to Physicians' Offices, United States, 1966 to 2012</vt:lpstr>
      <vt:lpstr>Figure 26.14 Vesicles of Genital Herpes on a Penis</vt:lpstr>
      <vt:lpstr>Neonatal Herpes</vt:lpstr>
      <vt:lpstr>Genital Warts</vt:lpstr>
      <vt:lpstr>Figure 26.15 Genital Warts on a Vulva</vt:lpstr>
      <vt:lpstr>Check Your Understanding-6</vt:lpstr>
      <vt:lpstr>Fungal Disease of the Reproductive Systems</vt:lpstr>
      <vt:lpstr>Candidiasis</vt:lpstr>
      <vt:lpstr>Check Your Understanding-7</vt:lpstr>
      <vt:lpstr>Protozoan Disease of the Reproductive Systems</vt:lpstr>
      <vt:lpstr>Trichomoniasis</vt:lpstr>
      <vt:lpstr>Figure 26.16 Trichomonas Vaginalis Adhering to the Surface of an Epithelial Cell in a Cell Culture Preparation</vt:lpstr>
      <vt:lpstr>The TORCH Panel of Tests</vt:lpstr>
      <vt:lpstr>Diseases in Focus: Microbial Diseases of the Reproductive System</vt:lpstr>
      <vt:lpstr>Diseases in Focus 26.3 (1 of 3)</vt:lpstr>
      <vt:lpstr>Diseases in Focus 26.3 (2 of 3)</vt:lpstr>
      <vt:lpstr>Diseases in Focus 26.3 (3 of 3)</vt:lpstr>
      <vt:lpstr>Check Your Understanding-8</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an Introduction, 12e</dc:title>
  <dc:subject>Science</dc:subject>
  <dc:creator>Tortora/Funke/Case</dc:creator>
  <cp:lastModifiedBy>R, Nithiyanandhan</cp:lastModifiedBy>
  <cp:revision>2667</cp:revision>
  <dcterms:created xsi:type="dcterms:W3CDTF">2014-07-14T20:04:21Z</dcterms:created>
  <dcterms:modified xsi:type="dcterms:W3CDTF">2017-02-24T14:33:23Z</dcterms:modified>
</cp:coreProperties>
</file>