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1"/>
  </p:sldMasterIdLst>
  <p:notesMasterIdLst>
    <p:notesMasterId r:id="rId24"/>
  </p:notesMasterIdLst>
  <p:sldIdLst>
    <p:sldId id="256" r:id="rId2"/>
    <p:sldId id="259" r:id="rId3"/>
    <p:sldId id="283" r:id="rId4"/>
    <p:sldId id="296" r:id="rId5"/>
    <p:sldId id="297" r:id="rId6"/>
    <p:sldId id="298" r:id="rId7"/>
    <p:sldId id="299" r:id="rId8"/>
    <p:sldId id="304" r:id="rId9"/>
    <p:sldId id="305" r:id="rId10"/>
    <p:sldId id="306" r:id="rId11"/>
    <p:sldId id="280" r:id="rId12"/>
    <p:sldId id="301" r:id="rId13"/>
    <p:sldId id="262" r:id="rId14"/>
    <p:sldId id="290" r:id="rId15"/>
    <p:sldId id="307" r:id="rId16"/>
    <p:sldId id="308" r:id="rId17"/>
    <p:sldId id="309" r:id="rId18"/>
    <p:sldId id="281" r:id="rId19"/>
    <p:sldId id="302" r:id="rId20"/>
    <p:sldId id="282" r:id="rId21"/>
    <p:sldId id="303" r:id="rId22"/>
    <p:sldId id="29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snapToObjects="1">
      <p:cViewPr varScale="1">
        <p:scale>
          <a:sx n="86" d="100"/>
          <a:sy n="86" d="100"/>
        </p:scale>
        <p:origin x="53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8C219-B92F-D745-8E55-94420B231A5F}"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DA2BA-D678-6241-8185-C4873A8F0E43}" type="slidenum">
              <a:rPr lang="en-US" smtClean="0"/>
              <a:t>‹#›</a:t>
            </a:fld>
            <a:endParaRPr lang="en-US"/>
          </a:p>
        </p:txBody>
      </p:sp>
    </p:spTree>
    <p:extLst>
      <p:ext uri="{BB962C8B-B14F-4D97-AF65-F5344CB8AC3E}">
        <p14:creationId xmlns:p14="http://schemas.microsoft.com/office/powerpoint/2010/main" val="91954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AFB72-2BA6-419C-87EC-371762B779E7}" type="slidenum">
              <a:rPr lang="en-US"/>
              <a:pPr/>
              <a:t>2</a:t>
            </a:fld>
            <a:endParaRPr 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7678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E2BC7-43FD-41C5-8E26-094028F7095F}" type="slidenum">
              <a:rPr lang="en-US"/>
              <a:pPr/>
              <a:t>13</a:t>
            </a:fld>
            <a:endParaRPr lang="en-US"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2536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Review Box 23.3 in the textbook.</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14</a:t>
            </a:fld>
            <a:endParaRPr lang="en-US" dirty="0"/>
          </a:p>
        </p:txBody>
      </p:sp>
    </p:spTree>
    <p:extLst>
      <p:ext uri="{BB962C8B-B14F-4D97-AF65-F5344CB8AC3E}">
        <p14:creationId xmlns:p14="http://schemas.microsoft.com/office/powerpoint/2010/main" val="284130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23.4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17</a:t>
            </a:fld>
            <a:endParaRPr lang="en-US" dirty="0"/>
          </a:p>
        </p:txBody>
      </p:sp>
    </p:spTree>
    <p:extLst>
      <p:ext uri="{BB962C8B-B14F-4D97-AF65-F5344CB8AC3E}">
        <p14:creationId xmlns:p14="http://schemas.microsoft.com/office/powerpoint/2010/main" val="296555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No input is needed to proceed.</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18</a:t>
            </a:fld>
            <a:endParaRPr lang="en-US" dirty="0"/>
          </a:p>
        </p:txBody>
      </p:sp>
    </p:spTree>
    <p:extLst>
      <p:ext uri="{BB962C8B-B14F-4D97-AF65-F5344CB8AC3E}">
        <p14:creationId xmlns:p14="http://schemas.microsoft.com/office/powerpoint/2010/main" val="95760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Rationale: Student nurses</a:t>
            </a:r>
            <a:r>
              <a:rPr lang="en-US" i="0" baseline="0" dirty="0"/>
              <a:t> should never perform a task that is not in the job description of the facility with which they work. </a:t>
            </a:r>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19</a:t>
            </a:fld>
            <a:endParaRPr lang="en-US" dirty="0"/>
          </a:p>
        </p:txBody>
      </p:sp>
    </p:spTree>
    <p:extLst>
      <p:ext uri="{BB962C8B-B14F-4D97-AF65-F5344CB8AC3E}">
        <p14:creationId xmlns:p14="http://schemas.microsoft.com/office/powerpoint/2010/main" val="363991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No input is needed to proceed. </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20</a:t>
            </a:fld>
            <a:endParaRPr lang="en-US" dirty="0"/>
          </a:p>
        </p:txBody>
      </p:sp>
    </p:spTree>
    <p:extLst>
      <p:ext uri="{BB962C8B-B14F-4D97-AF65-F5344CB8AC3E}">
        <p14:creationId xmlns:p14="http://schemas.microsoft.com/office/powerpoint/2010/main" val="133981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Rationale: </a:t>
            </a:r>
            <a:r>
              <a:rPr lang="en-US" sz="1200" b="0" i="0" u="none" strike="noStrike" kern="1200" baseline="0" dirty="0">
                <a:solidFill>
                  <a:schemeClr val="tx1"/>
                </a:solidFill>
                <a:latin typeface="Arial" charset="0"/>
                <a:ea typeface="+mn-ea"/>
                <a:cs typeface="+mn-cs"/>
              </a:rPr>
              <a:t>If you find one to be erroneous or harmful, further clarification from the health care provider is necessary. If the health care provider confirms an order and you still believe that it is inappropriate, use the agency chain of command to inform your direct supervisor.</a:t>
            </a:r>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21</a:t>
            </a:fld>
            <a:endParaRPr lang="en-US" dirty="0"/>
          </a:p>
        </p:txBody>
      </p:sp>
    </p:spTree>
    <p:extLst>
      <p:ext uri="{BB962C8B-B14F-4D97-AF65-F5344CB8AC3E}">
        <p14:creationId xmlns:p14="http://schemas.microsoft.com/office/powerpoint/2010/main" val="263818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10879-80D6-4BB9-98BD-49679B3ED4FC}" type="slidenum">
              <a:rPr lang="en-US"/>
              <a:pPr/>
              <a:t>22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marL="171450" lvl="0" indent="-171450">
              <a:buFont typeface="Arial" panose="020B0604020202020204" pitchFamily="34" charset="0"/>
              <a:buChar char="•"/>
            </a:pPr>
            <a:endParaRPr lang="en-US" dirty="0"/>
          </a:p>
        </p:txBody>
      </p:sp>
    </p:spTree>
    <p:extLst>
      <p:ext uri="{BB962C8B-B14F-4D97-AF65-F5344CB8AC3E}">
        <p14:creationId xmlns:p14="http://schemas.microsoft.com/office/powerpoint/2010/main" val="421825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3</a:t>
            </a:fld>
            <a:endParaRPr lang="en-US" dirty="0"/>
          </a:p>
        </p:txBody>
      </p:sp>
    </p:spTree>
    <p:extLst>
      <p:ext uri="{BB962C8B-B14F-4D97-AF65-F5344CB8AC3E}">
        <p14:creationId xmlns:p14="http://schemas.microsoft.com/office/powerpoint/2010/main" val="104889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4</a:t>
            </a:fld>
            <a:endParaRPr lang="en-US" dirty="0"/>
          </a:p>
        </p:txBody>
      </p:sp>
    </p:spTree>
    <p:extLst>
      <p:ext uri="{BB962C8B-B14F-4D97-AF65-F5344CB8AC3E}">
        <p14:creationId xmlns:p14="http://schemas.microsoft.com/office/powerpoint/2010/main" val="264116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5</a:t>
            </a:fld>
            <a:endParaRPr lang="en-US" dirty="0"/>
          </a:p>
        </p:txBody>
      </p:sp>
    </p:spTree>
    <p:extLst>
      <p:ext uri="{BB962C8B-B14F-4D97-AF65-F5344CB8AC3E}">
        <p14:creationId xmlns:p14="http://schemas.microsoft.com/office/powerpoint/2010/main" val="296703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23.1 in the textbook.</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6</a:t>
            </a:fld>
            <a:endParaRPr lang="en-US" dirty="0"/>
          </a:p>
        </p:txBody>
      </p:sp>
    </p:spTree>
    <p:extLst>
      <p:ext uri="{BB962C8B-B14F-4D97-AF65-F5344CB8AC3E}">
        <p14:creationId xmlns:p14="http://schemas.microsoft.com/office/powerpoint/2010/main" val="206848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7</a:t>
            </a:fld>
            <a:endParaRPr lang="en-US" dirty="0"/>
          </a:p>
        </p:txBody>
      </p:sp>
    </p:spTree>
    <p:extLst>
      <p:ext uri="{BB962C8B-B14F-4D97-AF65-F5344CB8AC3E}">
        <p14:creationId xmlns:p14="http://schemas.microsoft.com/office/powerpoint/2010/main" val="227255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Box 23.2 in the textbook.</a:t>
            </a:r>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9</a:t>
            </a:fld>
            <a:endParaRPr lang="en-US" dirty="0"/>
          </a:p>
        </p:txBody>
      </p:sp>
    </p:spTree>
    <p:extLst>
      <p:ext uri="{BB962C8B-B14F-4D97-AF65-F5344CB8AC3E}">
        <p14:creationId xmlns:p14="http://schemas.microsoft.com/office/powerpoint/2010/main" val="64276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dirty="0"/>
              <a:t>No input is needed to proceed.</a:t>
            </a:r>
            <a:endParaRPr lang="en-US" i="0" baseline="0"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11</a:t>
            </a:fld>
            <a:endParaRPr lang="en-US" dirty="0"/>
          </a:p>
        </p:txBody>
      </p:sp>
    </p:spTree>
    <p:extLst>
      <p:ext uri="{BB962C8B-B14F-4D97-AF65-F5344CB8AC3E}">
        <p14:creationId xmlns:p14="http://schemas.microsoft.com/office/powerpoint/2010/main" val="385736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a:t>Rationale: Advance directives are written documents that outlay the patient’s wishes, should he or she become incapacitated. </a:t>
            </a:r>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12</a:t>
            </a:fld>
            <a:endParaRPr lang="en-US" dirty="0"/>
          </a:p>
        </p:txBody>
      </p:sp>
    </p:spTree>
    <p:extLst>
      <p:ext uri="{BB962C8B-B14F-4D97-AF65-F5344CB8AC3E}">
        <p14:creationId xmlns:p14="http://schemas.microsoft.com/office/powerpoint/2010/main" val="4124538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40E0866-5440-E340-B0C5-9729E87E5EE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43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618D7-44D1-8442-99A7-F34DFC6188C5}"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E0866-5440-E340-B0C5-9729E87E5EE8}" type="slidenum">
              <a:rPr lang="en-US" smtClean="0"/>
              <a:t>‹#›</a:t>
            </a:fld>
            <a:endParaRPr lang="en-US"/>
          </a:p>
        </p:txBody>
      </p:sp>
    </p:spTree>
    <p:extLst>
      <p:ext uri="{BB962C8B-B14F-4D97-AF65-F5344CB8AC3E}">
        <p14:creationId xmlns:p14="http://schemas.microsoft.com/office/powerpoint/2010/main" val="413674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687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11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spTree>
    <p:extLst>
      <p:ext uri="{BB962C8B-B14F-4D97-AF65-F5344CB8AC3E}">
        <p14:creationId xmlns:p14="http://schemas.microsoft.com/office/powerpoint/2010/main" val="193936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273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91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85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94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spTree>
    <p:extLst>
      <p:ext uri="{BB962C8B-B14F-4D97-AF65-F5344CB8AC3E}">
        <p14:creationId xmlns:p14="http://schemas.microsoft.com/office/powerpoint/2010/main" val="374437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618D7-44D1-8442-99A7-F34DFC6188C5}"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0866-5440-E340-B0C5-9729E87E5EE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67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5618D7-44D1-8442-99A7-F34DFC6188C5}"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E0866-5440-E340-B0C5-9729E87E5EE8}" type="slidenum">
              <a:rPr lang="en-US" smtClean="0"/>
              <a:t>‹#›</a:t>
            </a:fld>
            <a:endParaRPr lang="en-US"/>
          </a:p>
        </p:txBody>
      </p:sp>
    </p:spTree>
    <p:extLst>
      <p:ext uri="{BB962C8B-B14F-4D97-AF65-F5344CB8AC3E}">
        <p14:creationId xmlns:p14="http://schemas.microsoft.com/office/powerpoint/2010/main" val="159613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5618D7-44D1-8442-99A7-F34DFC6188C5}"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E0866-5440-E340-B0C5-9729E87E5EE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06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5618D7-44D1-8442-99A7-F34DFC6188C5}"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E0866-5440-E340-B0C5-9729E87E5EE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58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618D7-44D1-8442-99A7-F34DFC6188C5}"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E0866-5440-E340-B0C5-9729E87E5EE8}" type="slidenum">
              <a:rPr lang="en-US" smtClean="0"/>
              <a:t>‹#›</a:t>
            </a:fld>
            <a:endParaRPr lang="en-US"/>
          </a:p>
        </p:txBody>
      </p:sp>
    </p:spTree>
    <p:extLst>
      <p:ext uri="{BB962C8B-B14F-4D97-AF65-F5344CB8AC3E}">
        <p14:creationId xmlns:p14="http://schemas.microsoft.com/office/powerpoint/2010/main" val="105336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618D7-44D1-8442-99A7-F34DFC6188C5}"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E0866-5440-E340-B0C5-9729E87E5EE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11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618D7-44D1-8442-99A7-F34DFC6188C5}"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E0866-5440-E340-B0C5-9729E87E5EE8}" type="slidenum">
              <a:rPr lang="en-US" smtClean="0"/>
              <a:t>‹#›</a:t>
            </a:fld>
            <a:endParaRPr lang="en-US"/>
          </a:p>
        </p:txBody>
      </p:sp>
    </p:spTree>
    <p:extLst>
      <p:ext uri="{BB962C8B-B14F-4D97-AF65-F5344CB8AC3E}">
        <p14:creationId xmlns:p14="http://schemas.microsoft.com/office/powerpoint/2010/main" val="424381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5618D7-44D1-8442-99A7-F34DFC6188C5}" type="datetimeFigureOut">
              <a:rPr lang="en-US" smtClean="0"/>
              <a:t>11/3/2021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0E0866-5440-E340-B0C5-9729E87E5EE8}" type="slidenum">
              <a:rPr lang="en-US" smtClean="0"/>
              <a:t>‹#›</a:t>
            </a:fld>
            <a:endParaRPr lang="en-US"/>
          </a:p>
        </p:txBody>
      </p:sp>
    </p:spTree>
    <p:extLst>
      <p:ext uri="{BB962C8B-B14F-4D97-AF65-F5344CB8AC3E}">
        <p14:creationId xmlns:p14="http://schemas.microsoft.com/office/powerpoint/2010/main" val="32346667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555A-8752-DA44-8450-9012BC94CBD1}"/>
              </a:ext>
            </a:extLst>
          </p:cNvPr>
          <p:cNvSpPr>
            <a:spLocks noGrp="1"/>
          </p:cNvSpPr>
          <p:nvPr>
            <p:ph type="ctrTitle"/>
          </p:nvPr>
        </p:nvSpPr>
        <p:spPr/>
        <p:txBody>
          <a:bodyPr/>
          <a:lstStyle/>
          <a:p>
            <a:r>
              <a:rPr lang="en-US" dirty="0"/>
              <a:t>Legal Implications</a:t>
            </a:r>
          </a:p>
        </p:txBody>
      </p:sp>
      <p:sp>
        <p:nvSpPr>
          <p:cNvPr id="3" name="Subtitle 2">
            <a:extLst>
              <a:ext uri="{FF2B5EF4-FFF2-40B4-BE49-F238E27FC236}">
                <a16:creationId xmlns:a16="http://schemas.microsoft.com/office/drawing/2014/main" id="{A883545E-41FD-8E4D-A989-7C72BD9E6DBB}"/>
              </a:ext>
            </a:extLst>
          </p:cNvPr>
          <p:cNvSpPr>
            <a:spLocks noGrp="1"/>
          </p:cNvSpPr>
          <p:nvPr>
            <p:ph type="subTitle" idx="1"/>
          </p:nvPr>
        </p:nvSpPr>
        <p:spPr/>
        <p:txBody>
          <a:bodyPr/>
          <a:lstStyle/>
          <a:p>
            <a:r>
              <a:rPr lang="en-US" dirty="0"/>
              <a:t>NUR 1025</a:t>
            </a:r>
          </a:p>
          <a:p>
            <a:r>
              <a:rPr lang="en-US" dirty="0"/>
              <a:t>Fall 2021</a:t>
            </a:r>
          </a:p>
        </p:txBody>
      </p:sp>
    </p:spTree>
    <p:extLst>
      <p:ext uri="{BB962C8B-B14F-4D97-AF65-F5344CB8AC3E}">
        <p14:creationId xmlns:p14="http://schemas.microsoft.com/office/powerpoint/2010/main" val="225184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27FD4199-87F9-43CD-A16D-327E8032AA14}"/>
              </a:ext>
            </a:extLst>
          </p:cNvPr>
          <p:cNvSpPr>
            <a:spLocks noGrp="1"/>
          </p:cNvSpPr>
          <p:nvPr>
            <p:ph type="title"/>
          </p:nvPr>
        </p:nvSpPr>
        <p:spPr>
          <a:xfrm>
            <a:off x="952108" y="954756"/>
            <a:ext cx="2730414" cy="4946003"/>
          </a:xfrm>
        </p:spPr>
        <p:txBody>
          <a:bodyPr>
            <a:normAutofit/>
          </a:bodyPr>
          <a:lstStyle/>
          <a:p>
            <a:r>
              <a:rPr lang="en-US">
                <a:solidFill>
                  <a:srgbClr val="FFFFFF"/>
                </a:solidFill>
              </a:rPr>
              <a:t>State Statutes Impacting </a:t>
            </a:r>
            <a:br>
              <a:rPr lang="en-US">
                <a:solidFill>
                  <a:srgbClr val="FFFFFF"/>
                </a:solidFill>
              </a:rPr>
            </a:br>
            <a:r>
              <a:rPr lang="en-US">
                <a:solidFill>
                  <a:srgbClr val="FFFFFF"/>
                </a:solidFill>
              </a:rPr>
              <a:t>Nursing Practice (3 of 3)</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C1BF637-0BE1-4328-9E75-5D4005E641E8}"/>
              </a:ext>
            </a:extLst>
          </p:cNvPr>
          <p:cNvSpPr>
            <a:spLocks noGrp="1"/>
          </p:cNvSpPr>
          <p:nvPr>
            <p:ph idx="1"/>
          </p:nvPr>
        </p:nvSpPr>
        <p:spPr>
          <a:xfrm>
            <a:off x="5140934" y="469900"/>
            <a:ext cx="5953630" cy="5405968"/>
          </a:xfrm>
        </p:spPr>
        <p:txBody>
          <a:bodyPr anchor="ctr">
            <a:normAutofit/>
          </a:bodyPr>
          <a:lstStyle/>
          <a:p>
            <a:r>
              <a:rPr lang="en-US" dirty="0"/>
              <a:t>Good Samaritan laws</a:t>
            </a:r>
          </a:p>
          <a:p>
            <a:pPr lvl="1"/>
            <a:r>
              <a:rPr lang="en-US" dirty="0"/>
              <a:t>Limit liability and offer legal immunity if a nurse helps at the scene of an accident</a:t>
            </a:r>
          </a:p>
          <a:p>
            <a:r>
              <a:rPr lang="en-US" dirty="0"/>
              <a:t>Public health laws</a:t>
            </a:r>
          </a:p>
          <a:p>
            <a:pPr lvl="1"/>
            <a:r>
              <a:rPr lang="en-US" dirty="0"/>
              <a:t>Laws affect individuals, populations, and communities that are intended to improve the health of people</a:t>
            </a:r>
          </a:p>
          <a:p>
            <a:r>
              <a:rPr lang="en-US" dirty="0"/>
              <a:t>The Uniform Determination of Death Act</a:t>
            </a:r>
          </a:p>
          <a:p>
            <a:pPr lvl="1"/>
            <a:r>
              <a:rPr lang="en-US" dirty="0"/>
              <a:t>Determines actual death</a:t>
            </a:r>
          </a:p>
        </p:txBody>
      </p:sp>
      <p:sp>
        <p:nvSpPr>
          <p:cNvPr id="5" name="Footer Placeholder 4">
            <a:extLst>
              <a:ext uri="{FF2B5EF4-FFF2-40B4-BE49-F238E27FC236}">
                <a16:creationId xmlns:a16="http://schemas.microsoft.com/office/drawing/2014/main" id="{7D6BF590-63CD-43A8-A76C-3E8EA35F7361}"/>
              </a:ext>
            </a:extLst>
          </p:cNvPr>
          <p:cNvSpPr>
            <a:spLocks noGrp="1"/>
          </p:cNvSpPr>
          <p:nvPr>
            <p:ph type="ftr" sz="quarter" idx="11"/>
          </p:nvPr>
        </p:nvSpPr>
        <p:spPr>
          <a:xfrm>
            <a:off x="5140934" y="5969000"/>
            <a:ext cx="3658333"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B324FD24-FFBA-472F-A700-CD765BD7A8C1}"/>
              </a:ext>
            </a:extLst>
          </p:cNvPr>
          <p:cNvSpPr>
            <a:spLocks noGrp="1"/>
          </p:cNvSpPr>
          <p:nvPr>
            <p:ph type="sldNum" sz="quarter" idx="12"/>
          </p:nvPr>
        </p:nvSpPr>
        <p:spPr>
          <a:xfrm>
            <a:off x="10551868"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10</a:t>
            </a:fld>
            <a:endParaRPr lang="en-GB" altLang="en-US">
              <a:latin typeface="Arial" panose="020B0604020202020204" pitchFamily="34" charset="0"/>
            </a:endParaRPr>
          </a:p>
        </p:txBody>
      </p:sp>
    </p:spTree>
    <p:extLst>
      <p:ext uri="{BB962C8B-B14F-4D97-AF65-F5344CB8AC3E}">
        <p14:creationId xmlns:p14="http://schemas.microsoft.com/office/powerpoint/2010/main" val="406923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Quick Quiz 1 (1 of 2)</a:t>
            </a:r>
          </a:p>
        </p:txBody>
      </p:sp>
      <p:sp>
        <p:nvSpPr>
          <p:cNvPr id="14"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pPr marL="0" indent="0">
              <a:buClr>
                <a:srgbClr val="FFFF00"/>
              </a:buClr>
              <a:buNone/>
            </a:pPr>
            <a:r>
              <a:rPr lang="en-GB" dirty="0"/>
              <a:t>1. A nurse is caring for a patient who states, “I just want to die.” For the nurse to comply with this request, the nurse should discuss:</a:t>
            </a:r>
            <a:r>
              <a:rPr lang="en-US" dirty="0"/>
              <a:t> </a:t>
            </a:r>
          </a:p>
          <a:p>
            <a:pPr marL="347663" indent="-347663">
              <a:buNone/>
            </a:pPr>
            <a:r>
              <a:rPr lang="en-GB" dirty="0"/>
              <a:t>	A. 	living wills.</a:t>
            </a:r>
          </a:p>
          <a:p>
            <a:pPr marL="347663" indent="-347663">
              <a:buNone/>
            </a:pPr>
            <a:r>
              <a:rPr lang="en-GB" dirty="0"/>
              <a:t>	B. 	assisted suicide.</a:t>
            </a:r>
          </a:p>
          <a:p>
            <a:pPr marL="347663" indent="-347663">
              <a:buNone/>
            </a:pPr>
            <a:r>
              <a:rPr lang="en-GB" dirty="0"/>
              <a:t>	C. 	passive euthanasia.</a:t>
            </a:r>
          </a:p>
          <a:p>
            <a:pPr marL="347663" indent="-347663">
              <a:buNone/>
            </a:pPr>
            <a:r>
              <a:rPr lang="en-GB" dirty="0"/>
              <a:t>	D. 	advance directives.</a:t>
            </a:r>
            <a:endParaRPr lang="en-US" dirty="0"/>
          </a:p>
        </p:txBody>
      </p:sp>
      <p:sp>
        <p:nvSpPr>
          <p:cNvPr id="4" name="Footer Placeholder 3"/>
          <p:cNvSpPr>
            <a:spLocks noGrp="1"/>
          </p:cNvSpPr>
          <p:nvPr>
            <p:ph type="ftr" sz="quarter" idx="11"/>
          </p:nvPr>
        </p:nvSpPr>
        <p:spPr>
          <a:xfrm>
            <a:off x="1295401" y="5969000"/>
            <a:ext cx="7305900" cy="279400"/>
          </a:xfrm>
        </p:spPr>
        <p:txBody>
          <a:bodyPr>
            <a:normAutofit/>
          </a:bodyPr>
          <a:lstStyle/>
          <a:p>
            <a:pPr>
              <a:spcAft>
                <a:spcPts val="600"/>
              </a:spcAft>
              <a:defRPr/>
            </a:pPr>
            <a:r>
              <a:rPr lang="en-US" dirty="0"/>
              <a:t>Copyright © 2021, Elsevier Inc. All Rights Reserved.</a:t>
            </a:r>
            <a:endParaRPr lang="en-US"/>
          </a:p>
        </p:txBody>
      </p:sp>
      <p:sp>
        <p:nvSpPr>
          <p:cNvPr id="5" name="Slide Number Placeholder 4"/>
          <p:cNvSpPr>
            <a:spLocks noGrp="1"/>
          </p:cNvSpPr>
          <p:nvPr>
            <p:ph type="sldNum" sz="quarter" idx="12"/>
          </p:nvPr>
        </p:nvSpPr>
        <p:spPr>
          <a:xfrm>
            <a:off x="10353901"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11</a:t>
            </a:fld>
            <a:endParaRPr lang="en-GB" altLang="en-US">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CE44CCB-FBC3-4A40-BF86-71260284DA32}"/>
              </a:ext>
            </a:extLst>
          </p:cNvPr>
          <p:cNvSpPr>
            <a:spLocks noGrp="1"/>
          </p:cNvSpPr>
          <p:nvPr>
            <p:ph type="title"/>
          </p:nvPr>
        </p:nvSpPr>
        <p:spPr>
          <a:xfrm>
            <a:off x="804421" y="796374"/>
            <a:ext cx="10583158" cy="880027"/>
          </a:xfrm>
        </p:spPr>
        <p:txBody>
          <a:bodyPr>
            <a:normAutofit/>
          </a:bodyPr>
          <a:lstStyle/>
          <a:p>
            <a:r>
              <a:rPr lang="en-US">
                <a:solidFill>
                  <a:srgbClr val="FFFFFF"/>
                </a:solidFill>
              </a:rPr>
              <a:t>Quick Quiz 1 (2 of 2)</a:t>
            </a:r>
          </a:p>
        </p:txBody>
      </p:sp>
      <p:sp>
        <p:nvSpPr>
          <p:cNvPr id="14"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C01ED6E-55E7-4842-B146-1F1912D142AD}"/>
              </a:ext>
            </a:extLst>
          </p:cNvPr>
          <p:cNvSpPr>
            <a:spLocks noGrp="1"/>
          </p:cNvSpPr>
          <p:nvPr>
            <p:ph idx="1"/>
          </p:nvPr>
        </p:nvSpPr>
        <p:spPr>
          <a:xfrm>
            <a:off x="1295401" y="2612256"/>
            <a:ext cx="9601196" cy="3263612"/>
          </a:xfrm>
        </p:spPr>
        <p:txBody>
          <a:bodyPr>
            <a:normAutofit/>
          </a:bodyPr>
          <a:lstStyle/>
          <a:p>
            <a:pPr marL="0" indent="0">
              <a:buNone/>
            </a:pPr>
            <a:r>
              <a:rPr lang="en-US" dirty="0"/>
              <a:t>Answer:</a:t>
            </a:r>
          </a:p>
          <a:p>
            <a:pPr marL="0" indent="0">
              <a:buNone/>
            </a:pPr>
            <a:r>
              <a:rPr lang="en-GB" dirty="0"/>
              <a:t>D. advance directives.</a:t>
            </a:r>
            <a:endParaRPr lang="en-US" dirty="0"/>
          </a:p>
        </p:txBody>
      </p:sp>
      <p:sp>
        <p:nvSpPr>
          <p:cNvPr id="5" name="Footer Placeholder 4">
            <a:extLst>
              <a:ext uri="{FF2B5EF4-FFF2-40B4-BE49-F238E27FC236}">
                <a16:creationId xmlns:a16="http://schemas.microsoft.com/office/drawing/2014/main" id="{21FA1717-F928-4868-9C0D-C4C31F7E2E85}"/>
              </a:ext>
            </a:extLst>
          </p:cNvPr>
          <p:cNvSpPr>
            <a:spLocks noGrp="1"/>
          </p:cNvSpPr>
          <p:nvPr>
            <p:ph type="ftr" sz="quarter" idx="11"/>
          </p:nvPr>
        </p:nvSpPr>
        <p:spPr>
          <a:xfrm>
            <a:off x="1295401" y="5969000"/>
            <a:ext cx="7305900"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78317FEE-AC87-4E64-AAF8-B011318B82E8}"/>
              </a:ext>
            </a:extLst>
          </p:cNvPr>
          <p:cNvSpPr>
            <a:spLocks noGrp="1"/>
          </p:cNvSpPr>
          <p:nvPr>
            <p:ph type="sldNum" sz="quarter" idx="12"/>
          </p:nvPr>
        </p:nvSpPr>
        <p:spPr>
          <a:xfrm>
            <a:off x="10353901"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12</a:t>
            </a:fld>
            <a:endParaRPr lang="en-GB" altLang="en-US">
              <a:latin typeface="Arial" panose="020B0604020202020204" pitchFamily="34" charset="0"/>
            </a:endParaRPr>
          </a:p>
        </p:txBody>
      </p:sp>
    </p:spTree>
    <p:extLst>
      <p:ext uri="{BB962C8B-B14F-4D97-AF65-F5344CB8AC3E}">
        <p14:creationId xmlns:p14="http://schemas.microsoft.com/office/powerpoint/2010/main" val="191459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3314" name="Rectangle 2"/>
          <p:cNvSpPr>
            <a:spLocks noGrp="1" noChangeArrowheads="1"/>
          </p:cNvSpPr>
          <p:nvPr>
            <p:ph type="title"/>
          </p:nvPr>
        </p:nvSpPr>
        <p:spPr>
          <a:xfrm>
            <a:off x="952108" y="954756"/>
            <a:ext cx="2730414" cy="4946003"/>
          </a:xfrm>
        </p:spPr>
        <p:txBody>
          <a:bodyPr>
            <a:normAutofit/>
          </a:bodyPr>
          <a:lstStyle/>
          <a:p>
            <a:pPr>
              <a:lnSpc>
                <a:spcPct val="90000"/>
              </a:lnSpc>
            </a:pPr>
            <a:r>
              <a:rPr lang="en-US" sz="4100">
                <a:solidFill>
                  <a:srgbClr val="FFFFFF"/>
                </a:solidFill>
              </a:rPr>
              <a:t>Legal Implications and Issues Associated with Nursing Practice</a:t>
            </a:r>
          </a:p>
        </p:txBody>
      </p:sp>
      <p:sp>
        <p:nvSpPr>
          <p:cNvPr id="78" name="Rectangle 77">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3"/>
          <p:cNvSpPr>
            <a:spLocks noGrp="1" noChangeArrowheads="1"/>
          </p:cNvSpPr>
          <p:nvPr>
            <p:ph idx="1"/>
          </p:nvPr>
        </p:nvSpPr>
        <p:spPr>
          <a:xfrm>
            <a:off x="5140934" y="469900"/>
            <a:ext cx="5953630" cy="5405968"/>
          </a:xfrm>
        </p:spPr>
        <p:txBody>
          <a:bodyPr anchor="ctr">
            <a:normAutofit/>
          </a:bodyPr>
          <a:lstStyle/>
          <a:p>
            <a:r>
              <a:rPr lang="en-US" dirty="0"/>
              <a:t>Torts</a:t>
            </a:r>
          </a:p>
          <a:p>
            <a:pPr lvl="1"/>
            <a:r>
              <a:rPr lang="en-US" dirty="0"/>
              <a:t>Intentional</a:t>
            </a:r>
          </a:p>
          <a:p>
            <a:pPr lvl="2"/>
            <a:r>
              <a:rPr lang="en-US" dirty="0"/>
              <a:t>Assault</a:t>
            </a:r>
          </a:p>
          <a:p>
            <a:pPr lvl="2"/>
            <a:r>
              <a:rPr lang="en-US" dirty="0"/>
              <a:t>Battery</a:t>
            </a:r>
          </a:p>
          <a:p>
            <a:pPr lvl="2"/>
            <a:r>
              <a:rPr lang="en-US" dirty="0"/>
              <a:t>False imprisonment</a:t>
            </a:r>
          </a:p>
          <a:p>
            <a:pPr lvl="1"/>
            <a:r>
              <a:rPr lang="en-US" dirty="0"/>
              <a:t>Quasi-intentional</a:t>
            </a:r>
          </a:p>
          <a:p>
            <a:pPr lvl="2"/>
            <a:r>
              <a:rPr lang="en-US" dirty="0"/>
              <a:t>Acts in which a person may not intend to cause harm to another but does</a:t>
            </a:r>
          </a:p>
          <a:p>
            <a:pPr lvl="1"/>
            <a:r>
              <a:rPr lang="en-US" dirty="0"/>
              <a:t>Defamation of character</a:t>
            </a:r>
          </a:p>
          <a:p>
            <a:pPr lvl="1"/>
            <a:r>
              <a:rPr lang="en-US" dirty="0"/>
              <a:t>Slander</a:t>
            </a:r>
          </a:p>
          <a:p>
            <a:pPr lvl="1"/>
            <a:r>
              <a:rPr lang="en-US" dirty="0"/>
              <a:t>Libel</a:t>
            </a:r>
          </a:p>
        </p:txBody>
      </p:sp>
      <p:sp>
        <p:nvSpPr>
          <p:cNvPr id="2" name="Footer Placeholder 1"/>
          <p:cNvSpPr>
            <a:spLocks noGrp="1"/>
          </p:cNvSpPr>
          <p:nvPr>
            <p:ph type="ftr" sz="quarter" idx="11"/>
          </p:nvPr>
        </p:nvSpPr>
        <p:spPr>
          <a:xfrm>
            <a:off x="5140934" y="5969000"/>
            <a:ext cx="3658333" cy="279400"/>
          </a:xfrm>
        </p:spPr>
        <p:txBody>
          <a:bodyPr>
            <a:normAutofit/>
          </a:bodyPr>
          <a:lstStyle/>
          <a:p>
            <a:pPr>
              <a:spcAft>
                <a:spcPts val="600"/>
              </a:spcAft>
              <a:defRPr/>
            </a:pPr>
            <a:r>
              <a:rPr lang="en-US" dirty="0"/>
              <a:t>Copyright © 2021, Elsevier Inc. All Rights Reserved.</a:t>
            </a:r>
            <a:endParaRPr lang="en-US"/>
          </a:p>
        </p:txBody>
      </p:sp>
      <p:sp>
        <p:nvSpPr>
          <p:cNvPr id="3" name="Slide Number Placeholder 2"/>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13</a:t>
            </a:fld>
            <a:endParaRPr lang="en-GB" altLang="en-US">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Civil and Common Law Issues in Nursing Practice</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dirty="0"/>
              <a:t>Unintentional torts</a:t>
            </a:r>
          </a:p>
          <a:p>
            <a:pPr lvl="1"/>
            <a:r>
              <a:rPr lang="en-US" dirty="0"/>
              <a:t>Negligence</a:t>
            </a:r>
          </a:p>
          <a:p>
            <a:pPr lvl="1"/>
            <a:r>
              <a:rPr lang="en-US" dirty="0"/>
              <a:t>Malpractice</a:t>
            </a:r>
          </a:p>
          <a:p>
            <a:r>
              <a:rPr lang="en-US" dirty="0"/>
              <a:t>Beginning- and end-of-life nursing issues</a:t>
            </a:r>
          </a:p>
          <a:p>
            <a:pPr lvl="1"/>
            <a:r>
              <a:rPr lang="en-US" dirty="0"/>
              <a:t>Termination of pregnancy</a:t>
            </a:r>
          </a:p>
          <a:p>
            <a:pPr lvl="1"/>
            <a:r>
              <a:rPr lang="en-US" dirty="0"/>
              <a:t>Death with dignity or physician-assisted suicide</a:t>
            </a:r>
          </a:p>
        </p:txBody>
      </p:sp>
      <p:sp>
        <p:nvSpPr>
          <p:cNvPr id="4" name="Footer Placeholder 3"/>
          <p:cNvSpPr>
            <a:spLocks noGrp="1"/>
          </p:cNvSpPr>
          <p:nvPr>
            <p:ph type="ftr" sz="quarter" idx="11"/>
          </p:nvPr>
        </p:nvSpPr>
        <p:spPr>
          <a:xfrm>
            <a:off x="5140934" y="5969000"/>
            <a:ext cx="3658333" cy="279400"/>
          </a:xfrm>
        </p:spPr>
        <p:txBody>
          <a:bodyPr>
            <a:normAutofit/>
          </a:bodyPr>
          <a:lstStyle/>
          <a:p>
            <a:pPr>
              <a:spcAft>
                <a:spcPts val="600"/>
              </a:spcAft>
              <a:defRPr/>
            </a:pPr>
            <a:r>
              <a:rPr lang="en-US" dirty="0"/>
              <a:t>Copyright © 2021, Elsevier Inc. All Rights Reserved.</a:t>
            </a:r>
            <a:endParaRPr lang="en-US"/>
          </a:p>
        </p:txBody>
      </p:sp>
      <p:sp>
        <p:nvSpPr>
          <p:cNvPr id="5" name="Slide Number Placeholder 4"/>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14</a:t>
            </a:fld>
            <a:endParaRPr lang="en-GB" altLang="en-US">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B4FB881B-8089-43A1-A81E-585EB3AD09B1}"/>
              </a:ext>
            </a:extLst>
          </p:cNvPr>
          <p:cNvSpPr>
            <a:spLocks noGrp="1"/>
          </p:cNvSpPr>
          <p:nvPr>
            <p:ph type="title"/>
          </p:nvPr>
        </p:nvSpPr>
        <p:spPr>
          <a:xfrm>
            <a:off x="952108" y="954756"/>
            <a:ext cx="2730414" cy="4946003"/>
          </a:xfrm>
        </p:spPr>
        <p:txBody>
          <a:bodyPr>
            <a:normAutofit/>
          </a:bodyPr>
          <a:lstStyle/>
          <a:p>
            <a:r>
              <a:rPr lang="en-US">
                <a:solidFill>
                  <a:srgbClr val="FFFFFF"/>
                </a:solidFill>
              </a:rPr>
              <a:t>Nursing Workforce Issues</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3023CC9-3780-4E1E-8F62-742316017714}"/>
              </a:ext>
            </a:extLst>
          </p:cNvPr>
          <p:cNvSpPr>
            <a:spLocks noGrp="1"/>
          </p:cNvSpPr>
          <p:nvPr>
            <p:ph idx="1"/>
          </p:nvPr>
        </p:nvSpPr>
        <p:spPr>
          <a:xfrm>
            <a:off x="5140934" y="469900"/>
            <a:ext cx="5953630" cy="5405968"/>
          </a:xfrm>
        </p:spPr>
        <p:txBody>
          <a:bodyPr anchor="ctr">
            <a:normAutofit/>
          </a:bodyPr>
          <a:lstStyle/>
          <a:p>
            <a:r>
              <a:rPr lang="en-US" dirty="0"/>
              <a:t>Nursing students</a:t>
            </a:r>
          </a:p>
          <a:p>
            <a:r>
              <a:rPr lang="en-US" dirty="0"/>
              <a:t>Staffing and nurse-to-patient ratios</a:t>
            </a:r>
          </a:p>
          <a:p>
            <a:r>
              <a:rPr lang="en-US" dirty="0"/>
              <a:t>Nursing assignments</a:t>
            </a:r>
          </a:p>
          <a:p>
            <a:r>
              <a:rPr lang="en-US" dirty="0"/>
              <a:t>Patient abandonment</a:t>
            </a:r>
          </a:p>
          <a:p>
            <a:r>
              <a:rPr lang="en-US" dirty="0"/>
              <a:t>Nurse delegation</a:t>
            </a:r>
          </a:p>
          <a:p>
            <a:endParaRPr lang="en-US" dirty="0"/>
          </a:p>
        </p:txBody>
      </p:sp>
      <p:sp>
        <p:nvSpPr>
          <p:cNvPr id="5" name="Footer Placeholder 4">
            <a:extLst>
              <a:ext uri="{FF2B5EF4-FFF2-40B4-BE49-F238E27FC236}">
                <a16:creationId xmlns:a16="http://schemas.microsoft.com/office/drawing/2014/main" id="{DF45FADA-1E58-43E0-B5B4-C3FFCF0B9917}"/>
              </a:ext>
            </a:extLst>
          </p:cNvPr>
          <p:cNvSpPr>
            <a:spLocks noGrp="1"/>
          </p:cNvSpPr>
          <p:nvPr>
            <p:ph type="ftr" sz="quarter" idx="11"/>
          </p:nvPr>
        </p:nvSpPr>
        <p:spPr>
          <a:xfrm>
            <a:off x="5140934" y="5969000"/>
            <a:ext cx="3658333"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862E4C93-6E80-4691-9236-EF951A9B1457}"/>
              </a:ext>
            </a:extLst>
          </p:cNvPr>
          <p:cNvSpPr>
            <a:spLocks noGrp="1"/>
          </p:cNvSpPr>
          <p:nvPr>
            <p:ph type="sldNum" sz="quarter" idx="12"/>
          </p:nvPr>
        </p:nvSpPr>
        <p:spPr>
          <a:xfrm>
            <a:off x="10551868"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15</a:t>
            </a:fld>
            <a:endParaRPr lang="en-GB" altLang="en-US">
              <a:latin typeface="Arial" panose="020B0604020202020204" pitchFamily="34" charset="0"/>
            </a:endParaRPr>
          </a:p>
        </p:txBody>
      </p:sp>
    </p:spTree>
    <p:extLst>
      <p:ext uri="{BB962C8B-B14F-4D97-AF65-F5344CB8AC3E}">
        <p14:creationId xmlns:p14="http://schemas.microsoft.com/office/powerpoint/2010/main" val="114857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0F86845D-784D-401B-850C-569EF1CA46EB}"/>
              </a:ext>
            </a:extLst>
          </p:cNvPr>
          <p:cNvSpPr>
            <a:spLocks noGrp="1"/>
          </p:cNvSpPr>
          <p:nvPr>
            <p:ph type="title"/>
          </p:nvPr>
        </p:nvSpPr>
        <p:spPr>
          <a:xfrm>
            <a:off x="952108" y="954756"/>
            <a:ext cx="2730414" cy="4946003"/>
          </a:xfrm>
        </p:spPr>
        <p:txBody>
          <a:bodyPr>
            <a:normAutofit/>
          </a:bodyPr>
          <a:lstStyle/>
          <a:p>
            <a:r>
              <a:rPr lang="en-US" sz="2400">
                <a:solidFill>
                  <a:srgbClr val="FFFFFF"/>
                </a:solidFill>
              </a:rPr>
              <a:t>Risk Management and Performance/Quality Improvement</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7F14C8F-7A1E-4774-A5BA-9071954F37E6}"/>
              </a:ext>
            </a:extLst>
          </p:cNvPr>
          <p:cNvSpPr>
            <a:spLocks noGrp="1"/>
          </p:cNvSpPr>
          <p:nvPr>
            <p:ph idx="1"/>
          </p:nvPr>
        </p:nvSpPr>
        <p:spPr>
          <a:xfrm>
            <a:off x="5140934" y="469900"/>
            <a:ext cx="5953630" cy="5405968"/>
          </a:xfrm>
        </p:spPr>
        <p:txBody>
          <a:bodyPr anchor="ctr">
            <a:normAutofit/>
          </a:bodyPr>
          <a:lstStyle/>
          <a:p>
            <a:r>
              <a:rPr lang="en-US" dirty="0"/>
              <a:t>Risk management</a:t>
            </a:r>
          </a:p>
          <a:p>
            <a:pPr lvl="1"/>
            <a:r>
              <a:rPr lang="en-US" dirty="0"/>
              <a:t>Identifying possible risks</a:t>
            </a:r>
          </a:p>
          <a:p>
            <a:pPr lvl="1"/>
            <a:r>
              <a:rPr lang="en-US" dirty="0"/>
              <a:t>Analyzing risks</a:t>
            </a:r>
          </a:p>
          <a:p>
            <a:pPr lvl="1"/>
            <a:r>
              <a:rPr lang="en-US" dirty="0"/>
              <a:t>Acting to reduce risks</a:t>
            </a:r>
          </a:p>
          <a:p>
            <a:pPr lvl="1"/>
            <a:r>
              <a:rPr lang="en-US" dirty="0"/>
              <a:t>Evaluating the steps take to reduce risks</a:t>
            </a:r>
          </a:p>
          <a:p>
            <a:r>
              <a:rPr lang="en-US" dirty="0"/>
              <a:t>Quality improvement</a:t>
            </a:r>
          </a:p>
          <a:p>
            <a:pPr lvl="1"/>
            <a:r>
              <a:rPr lang="en-US" dirty="0"/>
              <a:t>Patient safety and improved care are the goals</a:t>
            </a:r>
          </a:p>
        </p:txBody>
      </p:sp>
      <p:sp>
        <p:nvSpPr>
          <p:cNvPr id="5" name="Footer Placeholder 4">
            <a:extLst>
              <a:ext uri="{FF2B5EF4-FFF2-40B4-BE49-F238E27FC236}">
                <a16:creationId xmlns:a16="http://schemas.microsoft.com/office/drawing/2014/main" id="{D25D5F05-0E41-4246-B4E8-3EEB9EA075A8}"/>
              </a:ext>
            </a:extLst>
          </p:cNvPr>
          <p:cNvSpPr>
            <a:spLocks noGrp="1"/>
          </p:cNvSpPr>
          <p:nvPr>
            <p:ph type="ftr" sz="quarter" idx="11"/>
          </p:nvPr>
        </p:nvSpPr>
        <p:spPr>
          <a:xfrm>
            <a:off x="5140934" y="5969000"/>
            <a:ext cx="3658333"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6D7CD7AB-C094-45DB-B5D0-3447D98B6167}"/>
              </a:ext>
            </a:extLst>
          </p:cNvPr>
          <p:cNvSpPr>
            <a:spLocks noGrp="1"/>
          </p:cNvSpPr>
          <p:nvPr>
            <p:ph type="sldNum" sz="quarter" idx="12"/>
          </p:nvPr>
        </p:nvSpPr>
        <p:spPr>
          <a:xfrm>
            <a:off x="10551868"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16</a:t>
            </a:fld>
            <a:endParaRPr lang="en-GB" altLang="en-US">
              <a:latin typeface="Arial" panose="020B0604020202020204" pitchFamily="34" charset="0"/>
            </a:endParaRPr>
          </a:p>
        </p:txBody>
      </p:sp>
    </p:spTree>
    <p:extLst>
      <p:ext uri="{BB962C8B-B14F-4D97-AF65-F5344CB8AC3E}">
        <p14:creationId xmlns:p14="http://schemas.microsoft.com/office/powerpoint/2010/main" val="398059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D6D29BB8-6E32-471F-B848-7621B5430CF2}"/>
              </a:ext>
            </a:extLst>
          </p:cNvPr>
          <p:cNvSpPr>
            <a:spLocks noGrp="1"/>
          </p:cNvSpPr>
          <p:nvPr>
            <p:ph type="title"/>
          </p:nvPr>
        </p:nvSpPr>
        <p:spPr>
          <a:xfrm>
            <a:off x="952108" y="954756"/>
            <a:ext cx="2730414" cy="4946003"/>
          </a:xfrm>
        </p:spPr>
        <p:txBody>
          <a:bodyPr>
            <a:normAutofit/>
          </a:bodyPr>
          <a:lstStyle/>
          <a:p>
            <a:r>
              <a:rPr lang="en-US">
                <a:solidFill>
                  <a:srgbClr val="FFFFFF"/>
                </a:solidFill>
              </a:rPr>
              <a:t>Nurse Experts</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D228F48-F2FE-4968-A92A-299D3E352AB8}"/>
              </a:ext>
            </a:extLst>
          </p:cNvPr>
          <p:cNvSpPr>
            <a:spLocks noGrp="1"/>
          </p:cNvSpPr>
          <p:nvPr>
            <p:ph idx="1"/>
          </p:nvPr>
        </p:nvSpPr>
        <p:spPr>
          <a:xfrm>
            <a:off x="5140934" y="469900"/>
            <a:ext cx="5953630" cy="5405968"/>
          </a:xfrm>
        </p:spPr>
        <p:txBody>
          <a:bodyPr anchor="ctr">
            <a:normAutofit/>
          </a:bodyPr>
          <a:lstStyle/>
          <a:p>
            <a:r>
              <a:rPr lang="en-US" dirty="0"/>
              <a:t>Testifies about the standards of nursing care as applied to the facts of a case </a:t>
            </a:r>
          </a:p>
          <a:p>
            <a:r>
              <a:rPr lang="en-US" dirty="0"/>
              <a:t>Determine that no conflict of interest exists before accepting a case</a:t>
            </a:r>
          </a:p>
          <a:p>
            <a:r>
              <a:rPr lang="en-US" dirty="0"/>
              <a:t>Depositions</a:t>
            </a:r>
          </a:p>
          <a:p>
            <a:r>
              <a:rPr lang="en-US" dirty="0"/>
              <a:t>Base their opinions on existing standards of practice</a:t>
            </a:r>
          </a:p>
        </p:txBody>
      </p:sp>
      <p:sp>
        <p:nvSpPr>
          <p:cNvPr id="5" name="Footer Placeholder 4">
            <a:extLst>
              <a:ext uri="{FF2B5EF4-FFF2-40B4-BE49-F238E27FC236}">
                <a16:creationId xmlns:a16="http://schemas.microsoft.com/office/drawing/2014/main" id="{4D0631FA-A301-4B8B-A17B-81604A7E822B}"/>
              </a:ext>
            </a:extLst>
          </p:cNvPr>
          <p:cNvSpPr>
            <a:spLocks noGrp="1"/>
          </p:cNvSpPr>
          <p:nvPr>
            <p:ph type="ftr" sz="quarter" idx="11"/>
          </p:nvPr>
        </p:nvSpPr>
        <p:spPr>
          <a:xfrm>
            <a:off x="5140934" y="5969000"/>
            <a:ext cx="3658333"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8437D3DD-6D8C-47E7-882B-98425682DDAB}"/>
              </a:ext>
            </a:extLst>
          </p:cNvPr>
          <p:cNvSpPr>
            <a:spLocks noGrp="1"/>
          </p:cNvSpPr>
          <p:nvPr>
            <p:ph type="sldNum" sz="quarter" idx="12"/>
          </p:nvPr>
        </p:nvSpPr>
        <p:spPr>
          <a:xfrm>
            <a:off x="10551868"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17</a:t>
            </a:fld>
            <a:endParaRPr lang="en-GB" altLang="en-US">
              <a:latin typeface="Arial" panose="020B0604020202020204" pitchFamily="34" charset="0"/>
            </a:endParaRPr>
          </a:p>
        </p:txBody>
      </p:sp>
    </p:spTree>
    <p:extLst>
      <p:ext uri="{BB962C8B-B14F-4D97-AF65-F5344CB8AC3E}">
        <p14:creationId xmlns:p14="http://schemas.microsoft.com/office/powerpoint/2010/main" val="278259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Quick Quiz 2 (1 of 2)</a:t>
            </a:r>
          </a:p>
        </p:txBody>
      </p:sp>
      <p:sp>
        <p:nvSpPr>
          <p:cNvPr id="14"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pPr>
              <a:buNone/>
            </a:pPr>
            <a:r>
              <a:rPr lang="en-US" dirty="0"/>
              <a:t>2. </a:t>
            </a:r>
            <a:r>
              <a:rPr lang="en-GB" dirty="0"/>
              <a:t>A student nurse employed as a nursing assistant may perform care:</a:t>
            </a:r>
            <a:r>
              <a:rPr lang="en-US" dirty="0"/>
              <a:t> </a:t>
            </a:r>
          </a:p>
          <a:p>
            <a:pPr>
              <a:buNone/>
            </a:pPr>
            <a:r>
              <a:rPr lang="en-GB" dirty="0"/>
              <a:t>	A.  as learned in school.</a:t>
            </a:r>
          </a:p>
          <a:p>
            <a:pPr>
              <a:buNone/>
            </a:pPr>
            <a:r>
              <a:rPr lang="en-GB" dirty="0"/>
              <a:t>	B. expected of a nurse at that level.</a:t>
            </a:r>
          </a:p>
          <a:p>
            <a:pPr>
              <a:buNone/>
            </a:pPr>
            <a:r>
              <a:rPr lang="en-GB" dirty="0"/>
              <a:t>	C. identified in the hospital’s job description.</a:t>
            </a:r>
          </a:p>
          <a:p>
            <a:pPr>
              <a:buNone/>
            </a:pPr>
            <a:r>
              <a:rPr lang="en-GB" dirty="0"/>
              <a:t>	D. requiring technical rather than professional skills.</a:t>
            </a:r>
            <a:endParaRPr lang="en-US" dirty="0"/>
          </a:p>
        </p:txBody>
      </p:sp>
      <p:sp>
        <p:nvSpPr>
          <p:cNvPr id="4" name="Footer Placeholder 3"/>
          <p:cNvSpPr>
            <a:spLocks noGrp="1"/>
          </p:cNvSpPr>
          <p:nvPr>
            <p:ph type="ftr" sz="quarter" idx="11"/>
          </p:nvPr>
        </p:nvSpPr>
        <p:spPr>
          <a:xfrm>
            <a:off x="1295401" y="5969000"/>
            <a:ext cx="7305900" cy="279400"/>
          </a:xfrm>
        </p:spPr>
        <p:txBody>
          <a:bodyPr>
            <a:normAutofit/>
          </a:bodyPr>
          <a:lstStyle/>
          <a:p>
            <a:pPr>
              <a:spcAft>
                <a:spcPts val="600"/>
              </a:spcAft>
              <a:defRPr/>
            </a:pPr>
            <a:r>
              <a:rPr lang="en-US" dirty="0"/>
              <a:t>Copyright © 2021, Elsevier Inc. All Rights Reserved.</a:t>
            </a:r>
            <a:endParaRPr lang="en-US"/>
          </a:p>
        </p:txBody>
      </p:sp>
      <p:sp>
        <p:nvSpPr>
          <p:cNvPr id="5" name="Slide Number Placeholder 4"/>
          <p:cNvSpPr>
            <a:spLocks noGrp="1"/>
          </p:cNvSpPr>
          <p:nvPr>
            <p:ph type="sldNum" sz="quarter" idx="12"/>
          </p:nvPr>
        </p:nvSpPr>
        <p:spPr>
          <a:xfrm>
            <a:off x="10353901"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18</a:t>
            </a:fld>
            <a:endParaRPr lang="en-GB" altLang="en-US">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07FFAE4-A8D5-4367-B16E-D7C5921730F2}"/>
              </a:ext>
            </a:extLst>
          </p:cNvPr>
          <p:cNvSpPr>
            <a:spLocks noGrp="1"/>
          </p:cNvSpPr>
          <p:nvPr>
            <p:ph type="title"/>
          </p:nvPr>
        </p:nvSpPr>
        <p:spPr>
          <a:xfrm>
            <a:off x="804421" y="796374"/>
            <a:ext cx="10583158" cy="880027"/>
          </a:xfrm>
        </p:spPr>
        <p:txBody>
          <a:bodyPr>
            <a:normAutofit/>
          </a:bodyPr>
          <a:lstStyle/>
          <a:p>
            <a:r>
              <a:rPr lang="en-US">
                <a:solidFill>
                  <a:srgbClr val="FFFFFF"/>
                </a:solidFill>
              </a:rPr>
              <a:t>Quick Quiz 2 (2 of 2)</a:t>
            </a:r>
          </a:p>
        </p:txBody>
      </p:sp>
      <p:sp>
        <p:nvSpPr>
          <p:cNvPr id="14"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54340C9-A4AA-4B13-881A-7EC630BB1A8C}"/>
              </a:ext>
            </a:extLst>
          </p:cNvPr>
          <p:cNvSpPr>
            <a:spLocks noGrp="1"/>
          </p:cNvSpPr>
          <p:nvPr>
            <p:ph idx="1"/>
          </p:nvPr>
        </p:nvSpPr>
        <p:spPr>
          <a:xfrm>
            <a:off x="1295401" y="2612256"/>
            <a:ext cx="9601196" cy="3263612"/>
          </a:xfrm>
        </p:spPr>
        <p:txBody>
          <a:bodyPr>
            <a:normAutofit/>
          </a:bodyPr>
          <a:lstStyle/>
          <a:p>
            <a:pPr marL="0" indent="0">
              <a:buNone/>
            </a:pPr>
            <a:r>
              <a:rPr lang="en-US" dirty="0"/>
              <a:t>Answer:</a:t>
            </a:r>
          </a:p>
          <a:p>
            <a:pPr marL="0" indent="0">
              <a:buNone/>
            </a:pPr>
            <a:r>
              <a:rPr lang="en-GB" dirty="0"/>
              <a:t>C. identified in the hospital’s job description.</a:t>
            </a:r>
          </a:p>
          <a:p>
            <a:pPr marL="0" indent="0">
              <a:buNone/>
            </a:pPr>
            <a:endParaRPr lang="en-US" dirty="0"/>
          </a:p>
        </p:txBody>
      </p:sp>
      <p:sp>
        <p:nvSpPr>
          <p:cNvPr id="5" name="Footer Placeholder 4">
            <a:extLst>
              <a:ext uri="{FF2B5EF4-FFF2-40B4-BE49-F238E27FC236}">
                <a16:creationId xmlns:a16="http://schemas.microsoft.com/office/drawing/2014/main" id="{3136856C-9F67-46D5-B177-A914A38B4F31}"/>
              </a:ext>
            </a:extLst>
          </p:cNvPr>
          <p:cNvSpPr>
            <a:spLocks noGrp="1"/>
          </p:cNvSpPr>
          <p:nvPr>
            <p:ph type="ftr" sz="quarter" idx="11"/>
          </p:nvPr>
        </p:nvSpPr>
        <p:spPr>
          <a:xfrm>
            <a:off x="1295401" y="5969000"/>
            <a:ext cx="7305900"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976095F3-7FEA-41BB-81E8-81B1FB3CCCAF}"/>
              </a:ext>
            </a:extLst>
          </p:cNvPr>
          <p:cNvSpPr>
            <a:spLocks noGrp="1"/>
          </p:cNvSpPr>
          <p:nvPr>
            <p:ph type="sldNum" sz="quarter" idx="12"/>
          </p:nvPr>
        </p:nvSpPr>
        <p:spPr>
          <a:xfrm>
            <a:off x="10353901"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19</a:t>
            </a:fld>
            <a:endParaRPr lang="en-GB" altLang="en-US">
              <a:latin typeface="Arial" panose="020B0604020202020204" pitchFamily="34" charset="0"/>
            </a:endParaRPr>
          </a:p>
        </p:txBody>
      </p:sp>
    </p:spTree>
    <p:extLst>
      <p:ext uri="{BB962C8B-B14F-4D97-AF65-F5344CB8AC3E}">
        <p14:creationId xmlns:p14="http://schemas.microsoft.com/office/powerpoint/2010/main" val="132907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122" name="Rectangle 2"/>
          <p:cNvSpPr>
            <a:spLocks noGrp="1" noChangeArrowheads="1"/>
          </p:cNvSpPr>
          <p:nvPr>
            <p:ph type="title"/>
          </p:nvPr>
        </p:nvSpPr>
        <p:spPr>
          <a:xfrm>
            <a:off x="952108" y="954756"/>
            <a:ext cx="2730414" cy="4946003"/>
          </a:xfrm>
        </p:spPr>
        <p:txBody>
          <a:bodyPr>
            <a:normAutofit/>
          </a:bodyPr>
          <a:lstStyle/>
          <a:p>
            <a:r>
              <a:rPr lang="en-US">
                <a:solidFill>
                  <a:srgbClr val="FFFFFF"/>
                </a:solidFill>
              </a:rPr>
              <a:t>Legal Limits of Nursing (1 of 2)	</a:t>
            </a:r>
          </a:p>
        </p:txBody>
      </p:sp>
      <p:sp>
        <p:nvSpPr>
          <p:cNvPr id="78" name="Rectangle 77">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Rectangle 3"/>
          <p:cNvSpPr>
            <a:spLocks noGrp="1" noChangeArrowheads="1"/>
          </p:cNvSpPr>
          <p:nvPr>
            <p:ph idx="1"/>
          </p:nvPr>
        </p:nvSpPr>
        <p:spPr>
          <a:xfrm>
            <a:off x="5140934" y="469900"/>
            <a:ext cx="5953630" cy="5405968"/>
          </a:xfrm>
        </p:spPr>
        <p:txBody>
          <a:bodyPr anchor="ctr">
            <a:normAutofit/>
          </a:bodyPr>
          <a:lstStyle/>
          <a:p>
            <a:r>
              <a:rPr lang="en-US" dirty="0"/>
              <a:t>Sources of law</a:t>
            </a:r>
          </a:p>
          <a:p>
            <a:pPr lvl="1"/>
            <a:r>
              <a:rPr lang="en-US" dirty="0"/>
              <a:t>Constitutional law</a:t>
            </a:r>
          </a:p>
          <a:p>
            <a:pPr lvl="1"/>
            <a:r>
              <a:rPr lang="en-US" dirty="0"/>
              <a:t>Statutory law </a:t>
            </a:r>
          </a:p>
          <a:p>
            <a:pPr lvl="2"/>
            <a:r>
              <a:rPr lang="en-US" dirty="0"/>
              <a:t>Criminal law (felonies or misdemeanors)</a:t>
            </a:r>
          </a:p>
          <a:p>
            <a:pPr lvl="2"/>
            <a:r>
              <a:rPr lang="en-US" dirty="0"/>
              <a:t>Civil law (Nurse Practice Act)</a:t>
            </a:r>
          </a:p>
          <a:p>
            <a:pPr lvl="1"/>
            <a:r>
              <a:rPr lang="en-US" dirty="0"/>
              <a:t>Administrative law (regulatory law)</a:t>
            </a:r>
          </a:p>
          <a:p>
            <a:pPr lvl="1"/>
            <a:r>
              <a:rPr lang="en-US" dirty="0"/>
              <a:t>Common law (judicial decisions)</a:t>
            </a:r>
          </a:p>
          <a:p>
            <a:pPr lvl="1"/>
            <a:r>
              <a:rPr lang="en-US" dirty="0"/>
              <a:t>Case law </a:t>
            </a:r>
          </a:p>
        </p:txBody>
      </p:sp>
      <p:sp>
        <p:nvSpPr>
          <p:cNvPr id="2" name="Footer Placeholder 1"/>
          <p:cNvSpPr>
            <a:spLocks noGrp="1"/>
          </p:cNvSpPr>
          <p:nvPr>
            <p:ph type="ftr" sz="quarter" idx="11"/>
          </p:nvPr>
        </p:nvSpPr>
        <p:spPr>
          <a:xfrm>
            <a:off x="5140934" y="5969000"/>
            <a:ext cx="3658333" cy="279400"/>
          </a:xfrm>
        </p:spPr>
        <p:txBody>
          <a:bodyPr>
            <a:normAutofit/>
          </a:bodyPr>
          <a:lstStyle/>
          <a:p>
            <a:pPr>
              <a:spcAft>
                <a:spcPts val="600"/>
              </a:spcAft>
              <a:defRPr/>
            </a:pPr>
            <a:r>
              <a:rPr lang="en-US" dirty="0"/>
              <a:t>Copyright © 2021, Elsevier Inc. All Rights Reserved.</a:t>
            </a:r>
            <a:endParaRPr lang="en-US"/>
          </a:p>
        </p:txBody>
      </p:sp>
      <p:sp>
        <p:nvSpPr>
          <p:cNvPr id="3" name="Slide Number Placeholder 2"/>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2</a:t>
            </a:fld>
            <a:endParaRPr lang="en-GB" altLang="en-US">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Quick Quiz 3 (1 of 2)</a:t>
            </a:r>
          </a:p>
        </p:txBody>
      </p:sp>
      <p:sp>
        <p:nvSpPr>
          <p:cNvPr id="14"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pPr>
              <a:buNone/>
            </a:pPr>
            <a:r>
              <a:rPr lang="en-US" dirty="0"/>
              <a:t>3. Y</a:t>
            </a:r>
            <a:r>
              <a:rPr lang="en-GB" dirty="0"/>
              <a:t>ou are about to administer an oral medication and you question the dosage. You should:</a:t>
            </a:r>
            <a:r>
              <a:rPr lang="en-US" dirty="0"/>
              <a:t> </a:t>
            </a:r>
          </a:p>
          <a:p>
            <a:pPr>
              <a:buNone/>
            </a:pPr>
            <a:r>
              <a:rPr lang="en-GB" dirty="0"/>
              <a:t>	A. administer the medication.</a:t>
            </a:r>
          </a:p>
          <a:p>
            <a:pPr>
              <a:buNone/>
            </a:pPr>
            <a:r>
              <a:rPr lang="en-GB" dirty="0"/>
              <a:t>	B. notify the physician.</a:t>
            </a:r>
          </a:p>
          <a:p>
            <a:pPr>
              <a:buNone/>
            </a:pPr>
            <a:r>
              <a:rPr lang="en-GB" dirty="0"/>
              <a:t>	C. withhold the medication.</a:t>
            </a:r>
          </a:p>
          <a:p>
            <a:pPr>
              <a:buNone/>
            </a:pPr>
            <a:r>
              <a:rPr lang="en-GB" dirty="0"/>
              <a:t>	D. document that the dosage appears incorrect.</a:t>
            </a:r>
            <a:endParaRPr lang="en-US" dirty="0"/>
          </a:p>
        </p:txBody>
      </p:sp>
      <p:sp>
        <p:nvSpPr>
          <p:cNvPr id="4" name="Footer Placeholder 3"/>
          <p:cNvSpPr>
            <a:spLocks noGrp="1"/>
          </p:cNvSpPr>
          <p:nvPr>
            <p:ph type="ftr" sz="quarter" idx="11"/>
          </p:nvPr>
        </p:nvSpPr>
        <p:spPr>
          <a:xfrm>
            <a:off x="1295401" y="5969000"/>
            <a:ext cx="7305900" cy="279400"/>
          </a:xfrm>
        </p:spPr>
        <p:txBody>
          <a:bodyPr>
            <a:normAutofit/>
          </a:bodyPr>
          <a:lstStyle/>
          <a:p>
            <a:pPr>
              <a:spcAft>
                <a:spcPts val="600"/>
              </a:spcAft>
              <a:defRPr/>
            </a:pPr>
            <a:r>
              <a:rPr lang="en-US" dirty="0"/>
              <a:t>Copyright © 2021, Elsevier Inc. All Rights Reserved.</a:t>
            </a:r>
            <a:endParaRPr lang="en-US"/>
          </a:p>
        </p:txBody>
      </p:sp>
      <p:sp>
        <p:nvSpPr>
          <p:cNvPr id="5" name="Slide Number Placeholder 4"/>
          <p:cNvSpPr>
            <a:spLocks noGrp="1"/>
          </p:cNvSpPr>
          <p:nvPr>
            <p:ph type="sldNum" sz="quarter" idx="12"/>
          </p:nvPr>
        </p:nvSpPr>
        <p:spPr>
          <a:xfrm>
            <a:off x="10353901"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20</a:t>
            </a:fld>
            <a:endParaRPr lang="en-GB" altLang="en-US">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D3CE100-2FAD-4D6E-A9CF-EA09EEA7C4F6}"/>
              </a:ext>
            </a:extLst>
          </p:cNvPr>
          <p:cNvSpPr>
            <a:spLocks noGrp="1"/>
          </p:cNvSpPr>
          <p:nvPr>
            <p:ph type="title"/>
          </p:nvPr>
        </p:nvSpPr>
        <p:spPr>
          <a:xfrm>
            <a:off x="804421" y="796374"/>
            <a:ext cx="10583158" cy="880027"/>
          </a:xfrm>
        </p:spPr>
        <p:txBody>
          <a:bodyPr>
            <a:normAutofit/>
          </a:bodyPr>
          <a:lstStyle/>
          <a:p>
            <a:r>
              <a:rPr lang="en-US">
                <a:solidFill>
                  <a:srgbClr val="FFFFFF"/>
                </a:solidFill>
              </a:rPr>
              <a:t>Quick Quiz 3 (2 of 2)</a:t>
            </a:r>
          </a:p>
        </p:txBody>
      </p:sp>
      <p:sp>
        <p:nvSpPr>
          <p:cNvPr id="14"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6B570C7-E44A-4243-8874-E94AF9B7B510}"/>
              </a:ext>
            </a:extLst>
          </p:cNvPr>
          <p:cNvSpPr>
            <a:spLocks noGrp="1"/>
          </p:cNvSpPr>
          <p:nvPr>
            <p:ph idx="1"/>
          </p:nvPr>
        </p:nvSpPr>
        <p:spPr>
          <a:xfrm>
            <a:off x="1295401" y="2612256"/>
            <a:ext cx="9601196" cy="3263612"/>
          </a:xfrm>
        </p:spPr>
        <p:txBody>
          <a:bodyPr>
            <a:normAutofit/>
          </a:bodyPr>
          <a:lstStyle/>
          <a:p>
            <a:pPr marL="0" indent="0">
              <a:buNone/>
            </a:pPr>
            <a:r>
              <a:rPr lang="en-US" dirty="0"/>
              <a:t>Answer:</a:t>
            </a:r>
          </a:p>
          <a:p>
            <a:pPr marL="0" indent="0">
              <a:buNone/>
            </a:pPr>
            <a:r>
              <a:rPr lang="en-GB" dirty="0"/>
              <a:t>B. notify the physician.</a:t>
            </a:r>
          </a:p>
          <a:p>
            <a:pPr marL="0" indent="0">
              <a:buNone/>
            </a:pPr>
            <a:endParaRPr lang="en-US" dirty="0"/>
          </a:p>
        </p:txBody>
      </p:sp>
      <p:sp>
        <p:nvSpPr>
          <p:cNvPr id="5" name="Footer Placeholder 4">
            <a:extLst>
              <a:ext uri="{FF2B5EF4-FFF2-40B4-BE49-F238E27FC236}">
                <a16:creationId xmlns:a16="http://schemas.microsoft.com/office/drawing/2014/main" id="{1A11EB51-9C2D-4B53-AB4A-32DF1D0AB124}"/>
              </a:ext>
            </a:extLst>
          </p:cNvPr>
          <p:cNvSpPr>
            <a:spLocks noGrp="1"/>
          </p:cNvSpPr>
          <p:nvPr>
            <p:ph type="ftr" sz="quarter" idx="11"/>
          </p:nvPr>
        </p:nvSpPr>
        <p:spPr>
          <a:xfrm>
            <a:off x="1295401" y="5969000"/>
            <a:ext cx="7305900"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4EBC1306-FDC4-404E-AB7F-3D40AA426EE1}"/>
              </a:ext>
            </a:extLst>
          </p:cNvPr>
          <p:cNvSpPr>
            <a:spLocks noGrp="1"/>
          </p:cNvSpPr>
          <p:nvPr>
            <p:ph type="sldNum" sz="quarter" idx="12"/>
          </p:nvPr>
        </p:nvSpPr>
        <p:spPr>
          <a:xfrm>
            <a:off x="10353901"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21</a:t>
            </a:fld>
            <a:endParaRPr lang="en-GB" altLang="en-US">
              <a:latin typeface="Arial" panose="020B0604020202020204" pitchFamily="34" charset="0"/>
            </a:endParaRPr>
          </a:p>
        </p:txBody>
      </p:sp>
    </p:spTree>
    <p:extLst>
      <p:ext uri="{BB962C8B-B14F-4D97-AF65-F5344CB8AC3E}">
        <p14:creationId xmlns:p14="http://schemas.microsoft.com/office/powerpoint/2010/main" val="138743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5602" name="Rectangle 2"/>
          <p:cNvSpPr>
            <a:spLocks noGrp="1" noChangeArrowheads="1"/>
          </p:cNvSpPr>
          <p:nvPr>
            <p:ph type="title"/>
          </p:nvPr>
        </p:nvSpPr>
        <p:spPr>
          <a:xfrm>
            <a:off x="952108" y="954756"/>
            <a:ext cx="2730414" cy="4946003"/>
          </a:xfrm>
        </p:spPr>
        <p:txBody>
          <a:bodyPr>
            <a:normAutofit/>
          </a:bodyPr>
          <a:lstStyle/>
          <a:p>
            <a:r>
              <a:rPr lang="en-US" sz="3700">
                <a:solidFill>
                  <a:srgbClr val="FFFFFF"/>
                </a:solidFill>
              </a:rPr>
              <a:t>Professional Involvement</a:t>
            </a:r>
          </a:p>
        </p:txBody>
      </p:sp>
      <p:sp>
        <p:nvSpPr>
          <p:cNvPr id="78" name="Rectangle 77">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3"/>
          <p:cNvSpPr>
            <a:spLocks noGrp="1" noChangeArrowheads="1"/>
          </p:cNvSpPr>
          <p:nvPr>
            <p:ph idx="1"/>
          </p:nvPr>
        </p:nvSpPr>
        <p:spPr>
          <a:xfrm>
            <a:off x="5140934" y="469900"/>
            <a:ext cx="5953630" cy="5405968"/>
          </a:xfrm>
        </p:spPr>
        <p:txBody>
          <a:bodyPr anchor="ctr">
            <a:normAutofit/>
          </a:bodyPr>
          <a:lstStyle/>
          <a:p>
            <a:r>
              <a:rPr lang="en-US" dirty="0"/>
              <a:t>It is important to remain aware of current issues in health care.</a:t>
            </a:r>
          </a:p>
          <a:p>
            <a:r>
              <a:rPr lang="en-US" dirty="0"/>
              <a:t>Become involved in professional organizations and committees that define the standards of care for nursing practice.</a:t>
            </a:r>
          </a:p>
          <a:p>
            <a:r>
              <a:rPr lang="en-US" dirty="0"/>
              <a:t>If current laws, rules and regulations, or policies under which nurses practice are not evidence based, advocate to ensure that the scope of nursing practice is defined accurately. </a:t>
            </a:r>
          </a:p>
          <a:p>
            <a:endParaRPr lang="en-US" dirty="0"/>
          </a:p>
        </p:txBody>
      </p:sp>
      <p:sp>
        <p:nvSpPr>
          <p:cNvPr id="2" name="Footer Placeholder 1"/>
          <p:cNvSpPr>
            <a:spLocks noGrp="1"/>
          </p:cNvSpPr>
          <p:nvPr>
            <p:ph type="ftr" sz="quarter" idx="11"/>
          </p:nvPr>
        </p:nvSpPr>
        <p:spPr>
          <a:xfrm>
            <a:off x="5140934" y="5969000"/>
            <a:ext cx="3658333" cy="279400"/>
          </a:xfrm>
        </p:spPr>
        <p:txBody>
          <a:bodyPr>
            <a:normAutofit/>
          </a:bodyPr>
          <a:lstStyle/>
          <a:p>
            <a:pPr>
              <a:spcAft>
                <a:spcPts val="600"/>
              </a:spcAft>
              <a:defRPr/>
            </a:pPr>
            <a:r>
              <a:rPr lang="en-US" dirty="0"/>
              <a:t>Copyright © 2021, Elsevier Inc. All Rights Reserved.</a:t>
            </a:r>
            <a:endParaRPr lang="en-US"/>
          </a:p>
        </p:txBody>
      </p:sp>
      <p:sp>
        <p:nvSpPr>
          <p:cNvPr id="3" name="Slide Number Placeholder 2"/>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22</a:t>
            </a:fld>
            <a:endParaRPr lang="en-GB" altLang="en-US">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Legal Limits of Nursing (2 of 2) </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dirty="0"/>
              <a:t>Scope and standards of nursing</a:t>
            </a:r>
          </a:p>
          <a:p>
            <a:pPr lvl="1"/>
            <a:r>
              <a:rPr lang="en-US" dirty="0"/>
              <a:t>Defines nursing and reflects the values of the nursing profession</a:t>
            </a:r>
          </a:p>
          <a:p>
            <a:pPr lvl="1"/>
            <a:r>
              <a:rPr lang="en-US" dirty="0"/>
              <a:t>Standards of nursing care reflect the knowledge and skill ordinarily possessed and used by nurses</a:t>
            </a:r>
          </a:p>
          <a:p>
            <a:pPr lvl="1"/>
            <a:r>
              <a:rPr lang="en-US" dirty="0"/>
              <a:t>American Nurses Association (ANA)</a:t>
            </a:r>
          </a:p>
          <a:p>
            <a:r>
              <a:rPr lang="en-US" dirty="0"/>
              <a:t>Standard of proof</a:t>
            </a:r>
          </a:p>
          <a:p>
            <a:pPr lvl="1"/>
            <a:r>
              <a:rPr lang="en-US" dirty="0"/>
              <a:t>What a reasonably prudent nurse would do under similar circumstances in the geographic area in which the alleged breach occurred</a:t>
            </a:r>
          </a:p>
        </p:txBody>
      </p:sp>
      <p:sp>
        <p:nvSpPr>
          <p:cNvPr id="4" name="Footer Placeholder 3"/>
          <p:cNvSpPr>
            <a:spLocks noGrp="1"/>
          </p:cNvSpPr>
          <p:nvPr>
            <p:ph type="ftr" sz="quarter" idx="11"/>
          </p:nvPr>
        </p:nvSpPr>
        <p:spPr>
          <a:xfrm>
            <a:off x="5140934" y="5969000"/>
            <a:ext cx="3658333" cy="279400"/>
          </a:xfrm>
        </p:spPr>
        <p:txBody>
          <a:bodyPr>
            <a:normAutofit/>
          </a:bodyPr>
          <a:lstStyle/>
          <a:p>
            <a:pPr>
              <a:spcAft>
                <a:spcPts val="600"/>
              </a:spcAft>
              <a:defRPr/>
            </a:pPr>
            <a:r>
              <a:rPr lang="en-US" dirty="0"/>
              <a:t>Copyright © 2021, Elsevier Inc. All Rights Reserved.</a:t>
            </a:r>
            <a:endParaRPr lang="en-US"/>
          </a:p>
        </p:txBody>
      </p:sp>
      <p:sp>
        <p:nvSpPr>
          <p:cNvPr id="5" name="Slide Number Placeholder 4"/>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3</a:t>
            </a:fld>
            <a:endParaRPr lang="en-GB" altLang="en-US">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952108" y="954756"/>
            <a:ext cx="2730414" cy="4946003"/>
          </a:xfrm>
        </p:spPr>
        <p:txBody>
          <a:bodyPr>
            <a:normAutofit/>
          </a:bodyPr>
          <a:lstStyle/>
          <a:p>
            <a:r>
              <a:rPr lang="en-US">
                <a:solidFill>
                  <a:srgbClr val="FFFFFF"/>
                </a:solidFill>
              </a:rPr>
              <a:t>Federal Statutes Impacting</a:t>
            </a:r>
            <a:br>
              <a:rPr lang="en-US">
                <a:solidFill>
                  <a:srgbClr val="FFFFFF"/>
                </a:solidFill>
              </a:rPr>
            </a:br>
            <a:r>
              <a:rPr lang="en-US">
                <a:solidFill>
                  <a:srgbClr val="FFFFFF"/>
                </a:solidFill>
              </a:rPr>
              <a:t>Nursing Practice (1 of 4)</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40934" y="469900"/>
            <a:ext cx="5953630" cy="5405968"/>
          </a:xfrm>
        </p:spPr>
        <p:txBody>
          <a:bodyPr anchor="ctr">
            <a:normAutofit/>
          </a:bodyPr>
          <a:lstStyle/>
          <a:p>
            <a:r>
              <a:rPr lang="en-US" dirty="0"/>
              <a:t>Patient Protection and Affordable Care Act (PPACA)</a:t>
            </a:r>
          </a:p>
          <a:p>
            <a:pPr lvl="1"/>
            <a:r>
              <a:rPr lang="en-US" dirty="0"/>
              <a:t>Consumer rights and protections</a:t>
            </a:r>
          </a:p>
          <a:p>
            <a:pPr lvl="1"/>
            <a:r>
              <a:rPr lang="en-US" dirty="0"/>
              <a:t>Affordable health care coverage</a:t>
            </a:r>
          </a:p>
          <a:p>
            <a:pPr lvl="1"/>
            <a:r>
              <a:rPr lang="en-US" dirty="0"/>
              <a:t>Increased access to care</a:t>
            </a:r>
          </a:p>
          <a:p>
            <a:pPr lvl="1"/>
            <a:r>
              <a:rPr lang="en-US" dirty="0"/>
              <a:t>Quality of care that meets the needs of patients</a:t>
            </a:r>
          </a:p>
        </p:txBody>
      </p:sp>
      <p:sp>
        <p:nvSpPr>
          <p:cNvPr id="5" name="Footer Placeholder 4"/>
          <p:cNvSpPr>
            <a:spLocks noGrp="1"/>
          </p:cNvSpPr>
          <p:nvPr>
            <p:ph type="ftr" sz="quarter" idx="11"/>
          </p:nvPr>
        </p:nvSpPr>
        <p:spPr>
          <a:xfrm>
            <a:off x="5140934" y="5969000"/>
            <a:ext cx="3658333" cy="279400"/>
          </a:xfrm>
        </p:spPr>
        <p:txBody>
          <a:bodyPr>
            <a:normAutofit/>
          </a:bodyPr>
          <a:lstStyle/>
          <a:p>
            <a:pPr>
              <a:spcAft>
                <a:spcPts val="600"/>
              </a:spcAft>
            </a:pPr>
            <a:r>
              <a:rPr lang="en-US" dirty="0"/>
              <a:t>Copyright © 2021, Elsevier Inc. All Rights Reserved.</a:t>
            </a:r>
            <a:endParaRPr lang="en-US"/>
          </a:p>
        </p:txBody>
      </p:sp>
      <p:sp>
        <p:nvSpPr>
          <p:cNvPr id="4" name="Slide Number Placeholder 3"/>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4</a:t>
            </a:fld>
            <a:endParaRPr lang="en-GB" altLang="en-US">
              <a:latin typeface="Arial" panose="020B0604020202020204" pitchFamily="34" charset="0"/>
            </a:endParaRPr>
          </a:p>
        </p:txBody>
      </p:sp>
    </p:spTree>
    <p:extLst>
      <p:ext uri="{BB962C8B-B14F-4D97-AF65-F5344CB8AC3E}">
        <p14:creationId xmlns:p14="http://schemas.microsoft.com/office/powerpoint/2010/main" val="48719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952108" y="954756"/>
            <a:ext cx="2730414" cy="4946003"/>
          </a:xfrm>
        </p:spPr>
        <p:txBody>
          <a:bodyPr>
            <a:normAutofit/>
          </a:bodyPr>
          <a:lstStyle/>
          <a:p>
            <a:r>
              <a:rPr lang="en-US">
                <a:solidFill>
                  <a:srgbClr val="FFFFFF"/>
                </a:solidFill>
              </a:rPr>
              <a:t>Federal Statutory Issues </a:t>
            </a:r>
            <a:br>
              <a:rPr lang="en-US">
                <a:solidFill>
                  <a:srgbClr val="FFFFFF"/>
                </a:solidFill>
              </a:rPr>
            </a:br>
            <a:r>
              <a:rPr lang="en-US">
                <a:solidFill>
                  <a:srgbClr val="FFFFFF"/>
                </a:solidFill>
              </a:rPr>
              <a:t>in Nursing Practice (2 of 4)</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40934" y="469900"/>
            <a:ext cx="5953630" cy="5405968"/>
          </a:xfrm>
        </p:spPr>
        <p:txBody>
          <a:bodyPr anchor="ctr">
            <a:normAutofit/>
          </a:bodyPr>
          <a:lstStyle/>
          <a:p>
            <a:r>
              <a:rPr lang="en-US" dirty="0"/>
              <a:t>Emergency Medical Treatment and Active Labor Act</a:t>
            </a:r>
          </a:p>
          <a:p>
            <a:pPr lvl="1"/>
            <a:r>
              <a:rPr lang="en-US" dirty="0"/>
              <a:t>When a patient presents to an emergency department, they must be treated</a:t>
            </a:r>
          </a:p>
          <a:p>
            <a:r>
              <a:rPr lang="en-US" dirty="0"/>
              <a:t>Health Insurance Portability and Accountability Act (HIPAA)</a:t>
            </a:r>
          </a:p>
          <a:p>
            <a:pPr lvl="1"/>
            <a:r>
              <a:rPr lang="en-US" dirty="0"/>
              <a:t>Establishes patient rights regarding privacy of their health care information and records</a:t>
            </a:r>
          </a:p>
        </p:txBody>
      </p:sp>
      <p:sp>
        <p:nvSpPr>
          <p:cNvPr id="5" name="Footer Placeholder 4"/>
          <p:cNvSpPr>
            <a:spLocks noGrp="1"/>
          </p:cNvSpPr>
          <p:nvPr>
            <p:ph type="ftr" sz="quarter" idx="11"/>
          </p:nvPr>
        </p:nvSpPr>
        <p:spPr>
          <a:xfrm>
            <a:off x="5140934" y="5969000"/>
            <a:ext cx="3658333" cy="279400"/>
          </a:xfrm>
        </p:spPr>
        <p:txBody>
          <a:bodyPr>
            <a:normAutofit/>
          </a:bodyPr>
          <a:lstStyle/>
          <a:p>
            <a:pPr>
              <a:spcAft>
                <a:spcPts val="600"/>
              </a:spcAft>
            </a:pPr>
            <a:r>
              <a:rPr lang="en-US" dirty="0"/>
              <a:t>Copyright © 2021, Elsevier Inc. All Rights Reserved.</a:t>
            </a:r>
            <a:endParaRPr lang="en-US"/>
          </a:p>
        </p:txBody>
      </p:sp>
      <p:sp>
        <p:nvSpPr>
          <p:cNvPr id="4" name="Slide Number Placeholder 3"/>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5</a:t>
            </a:fld>
            <a:endParaRPr lang="en-GB" altLang="en-US">
              <a:latin typeface="Arial" panose="020B0604020202020204" pitchFamily="34" charset="0"/>
            </a:endParaRPr>
          </a:p>
        </p:txBody>
      </p:sp>
    </p:spTree>
    <p:extLst>
      <p:ext uri="{BB962C8B-B14F-4D97-AF65-F5344CB8AC3E}">
        <p14:creationId xmlns:p14="http://schemas.microsoft.com/office/powerpoint/2010/main" val="109200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952108" y="954756"/>
            <a:ext cx="2730414" cy="4946003"/>
          </a:xfrm>
        </p:spPr>
        <p:txBody>
          <a:bodyPr>
            <a:normAutofit/>
          </a:bodyPr>
          <a:lstStyle/>
          <a:p>
            <a:r>
              <a:rPr lang="en-US">
                <a:solidFill>
                  <a:srgbClr val="FFFFFF"/>
                </a:solidFill>
              </a:rPr>
              <a:t>Federal Statutory Issues </a:t>
            </a:r>
            <a:br>
              <a:rPr lang="en-US">
                <a:solidFill>
                  <a:srgbClr val="FFFFFF"/>
                </a:solidFill>
              </a:rPr>
            </a:br>
            <a:r>
              <a:rPr lang="en-US">
                <a:solidFill>
                  <a:srgbClr val="FFFFFF"/>
                </a:solidFill>
              </a:rPr>
              <a:t>in Nursing Practice (3 of 4)</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40934" y="469900"/>
            <a:ext cx="5953630" cy="5405968"/>
          </a:xfrm>
        </p:spPr>
        <p:txBody>
          <a:bodyPr anchor="ctr">
            <a:normAutofit/>
          </a:bodyPr>
          <a:lstStyle/>
          <a:p>
            <a:r>
              <a:rPr lang="en-US" dirty="0"/>
              <a:t>Health Information Technology Act</a:t>
            </a:r>
          </a:p>
          <a:p>
            <a:pPr lvl="1"/>
            <a:r>
              <a:rPr lang="en-US" dirty="0"/>
              <a:t>Nurses must ensure PHI is protected</a:t>
            </a:r>
          </a:p>
          <a:p>
            <a:r>
              <a:rPr lang="en-US" dirty="0"/>
              <a:t>Americans with Disabilities Act (ADA)</a:t>
            </a:r>
          </a:p>
          <a:p>
            <a:pPr lvl="1"/>
            <a:r>
              <a:rPr lang="en-US" dirty="0"/>
              <a:t>Protects rights of people with physical or mental disabilities</a:t>
            </a:r>
          </a:p>
          <a:p>
            <a:r>
              <a:rPr lang="en-US" dirty="0"/>
              <a:t>Mental Health Parity and Addiction Equity Act</a:t>
            </a:r>
          </a:p>
          <a:p>
            <a:pPr lvl="1"/>
            <a:r>
              <a:rPr lang="en-US" dirty="0"/>
              <a:t>Requires health insurance companies to provide coverage for mental health and substance use disorder (SUD) treatment</a:t>
            </a:r>
          </a:p>
        </p:txBody>
      </p:sp>
      <p:sp>
        <p:nvSpPr>
          <p:cNvPr id="5" name="Footer Placeholder 4"/>
          <p:cNvSpPr>
            <a:spLocks noGrp="1"/>
          </p:cNvSpPr>
          <p:nvPr>
            <p:ph type="ftr" sz="quarter" idx="11"/>
          </p:nvPr>
        </p:nvSpPr>
        <p:spPr>
          <a:xfrm>
            <a:off x="5140934" y="5969000"/>
            <a:ext cx="3658333" cy="279400"/>
          </a:xfrm>
        </p:spPr>
        <p:txBody>
          <a:bodyPr>
            <a:normAutofit/>
          </a:bodyPr>
          <a:lstStyle/>
          <a:p>
            <a:pPr>
              <a:spcAft>
                <a:spcPts val="600"/>
              </a:spcAft>
            </a:pPr>
            <a:r>
              <a:rPr lang="en-US" dirty="0"/>
              <a:t>Copyright © 2021, Elsevier Inc. All Rights Reserved.</a:t>
            </a:r>
            <a:endParaRPr lang="en-US"/>
          </a:p>
        </p:txBody>
      </p:sp>
      <p:sp>
        <p:nvSpPr>
          <p:cNvPr id="4" name="Slide Number Placeholder 3"/>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6</a:t>
            </a:fld>
            <a:endParaRPr lang="en-GB" altLang="en-US">
              <a:latin typeface="Arial" panose="020B0604020202020204" pitchFamily="34" charset="0"/>
            </a:endParaRPr>
          </a:p>
        </p:txBody>
      </p:sp>
    </p:spTree>
    <p:extLst>
      <p:ext uri="{BB962C8B-B14F-4D97-AF65-F5344CB8AC3E}">
        <p14:creationId xmlns:p14="http://schemas.microsoft.com/office/powerpoint/2010/main" val="182551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952108" y="954756"/>
            <a:ext cx="2730414" cy="4946003"/>
          </a:xfrm>
        </p:spPr>
        <p:txBody>
          <a:bodyPr>
            <a:normAutofit/>
          </a:bodyPr>
          <a:lstStyle/>
          <a:p>
            <a:r>
              <a:rPr lang="en-US">
                <a:solidFill>
                  <a:srgbClr val="FFFFFF"/>
                </a:solidFill>
              </a:rPr>
              <a:t>Federal Statutory Issues </a:t>
            </a:r>
            <a:br>
              <a:rPr lang="en-US">
                <a:solidFill>
                  <a:srgbClr val="FFFFFF"/>
                </a:solidFill>
              </a:rPr>
            </a:br>
            <a:r>
              <a:rPr lang="en-US">
                <a:solidFill>
                  <a:srgbClr val="FFFFFF"/>
                </a:solidFill>
              </a:rPr>
              <a:t>in Nursing Practice (4 of 4)</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40934" y="469900"/>
            <a:ext cx="5953630" cy="5405968"/>
          </a:xfrm>
        </p:spPr>
        <p:txBody>
          <a:bodyPr anchor="ctr">
            <a:normAutofit/>
          </a:bodyPr>
          <a:lstStyle/>
          <a:p>
            <a:r>
              <a:rPr lang="en-US" dirty="0"/>
              <a:t>Patient Self-Determination Act</a:t>
            </a:r>
          </a:p>
          <a:p>
            <a:pPr lvl="1"/>
            <a:r>
              <a:rPr lang="en-US" dirty="0"/>
              <a:t>Requires health care institutions to provide written information to patients concerning their rights to make decisions about their care, including the right to refuse treatment and to formulate an advance directive</a:t>
            </a:r>
          </a:p>
          <a:p>
            <a:r>
              <a:rPr lang="en-US" dirty="0"/>
              <a:t>Uniform Anatomical Gift Act</a:t>
            </a:r>
          </a:p>
          <a:p>
            <a:r>
              <a:rPr lang="en-US" dirty="0"/>
              <a:t>The Omnibus Budget Reconciliation Act (1987)</a:t>
            </a:r>
          </a:p>
          <a:p>
            <a:pPr lvl="1"/>
            <a:r>
              <a:rPr lang="en-US" dirty="0"/>
              <a:t>Older adults</a:t>
            </a:r>
          </a:p>
          <a:p>
            <a:pPr lvl="1"/>
            <a:r>
              <a:rPr lang="en-US" dirty="0"/>
              <a:t>Restraints</a:t>
            </a:r>
          </a:p>
        </p:txBody>
      </p:sp>
      <p:sp>
        <p:nvSpPr>
          <p:cNvPr id="5" name="Footer Placeholder 4"/>
          <p:cNvSpPr>
            <a:spLocks noGrp="1"/>
          </p:cNvSpPr>
          <p:nvPr>
            <p:ph type="ftr" sz="quarter" idx="11"/>
          </p:nvPr>
        </p:nvSpPr>
        <p:spPr>
          <a:xfrm>
            <a:off x="5140934" y="5969000"/>
            <a:ext cx="3658333" cy="279400"/>
          </a:xfrm>
        </p:spPr>
        <p:txBody>
          <a:bodyPr>
            <a:normAutofit/>
          </a:bodyPr>
          <a:lstStyle/>
          <a:p>
            <a:pPr>
              <a:spcAft>
                <a:spcPts val="600"/>
              </a:spcAft>
            </a:pPr>
            <a:r>
              <a:rPr lang="en-US" dirty="0"/>
              <a:t>Copyright © 2021, Elsevier Inc. All Rights Reserved.</a:t>
            </a:r>
            <a:endParaRPr lang="en-US"/>
          </a:p>
        </p:txBody>
      </p:sp>
      <p:sp>
        <p:nvSpPr>
          <p:cNvPr id="4" name="Slide Number Placeholder 3"/>
          <p:cNvSpPr>
            <a:spLocks noGrp="1"/>
          </p:cNvSpPr>
          <p:nvPr>
            <p:ph type="sldNum" sz="quarter" idx="12"/>
          </p:nvPr>
        </p:nvSpPr>
        <p:spPr>
          <a:xfrm>
            <a:off x="10551868" y="5969000"/>
            <a:ext cx="542697" cy="279400"/>
          </a:xfrm>
        </p:spPr>
        <p:txBody>
          <a:bodyPr>
            <a:normAutofit/>
          </a:bodyPr>
          <a:lstStyle/>
          <a:p>
            <a:pPr>
              <a:spcAft>
                <a:spcPts val="600"/>
              </a:spcAft>
            </a:pPr>
            <a:r>
              <a:rPr lang="en-GB" altLang="en-US" dirty="0">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7</a:t>
            </a:fld>
            <a:endParaRPr lang="en-GB" altLang="en-US">
              <a:latin typeface="Arial" panose="020B0604020202020204" pitchFamily="34" charset="0"/>
            </a:endParaRPr>
          </a:p>
        </p:txBody>
      </p:sp>
    </p:spTree>
    <p:extLst>
      <p:ext uri="{BB962C8B-B14F-4D97-AF65-F5344CB8AC3E}">
        <p14:creationId xmlns:p14="http://schemas.microsoft.com/office/powerpoint/2010/main" val="26528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66F72411-CFB0-4A10-B4E5-DEFDB45B578C}"/>
              </a:ext>
            </a:extLst>
          </p:cNvPr>
          <p:cNvSpPr>
            <a:spLocks noGrp="1"/>
          </p:cNvSpPr>
          <p:nvPr>
            <p:ph type="title"/>
          </p:nvPr>
        </p:nvSpPr>
        <p:spPr>
          <a:xfrm>
            <a:off x="952108" y="954756"/>
            <a:ext cx="2730414" cy="4946003"/>
          </a:xfrm>
        </p:spPr>
        <p:txBody>
          <a:bodyPr>
            <a:normAutofit/>
          </a:bodyPr>
          <a:lstStyle/>
          <a:p>
            <a:r>
              <a:rPr lang="en-US">
                <a:solidFill>
                  <a:srgbClr val="FFFFFF"/>
                </a:solidFill>
              </a:rPr>
              <a:t>State Statutes Impacting </a:t>
            </a:r>
            <a:br>
              <a:rPr lang="en-US">
                <a:solidFill>
                  <a:srgbClr val="FFFFFF"/>
                </a:solidFill>
              </a:rPr>
            </a:br>
            <a:r>
              <a:rPr lang="en-US">
                <a:solidFill>
                  <a:srgbClr val="FFFFFF"/>
                </a:solidFill>
              </a:rPr>
              <a:t>Nursing Practice (1 of 3)</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D1B970C-9815-4577-B089-3D99855ADB8D}"/>
              </a:ext>
            </a:extLst>
          </p:cNvPr>
          <p:cNvSpPr>
            <a:spLocks noGrp="1"/>
          </p:cNvSpPr>
          <p:nvPr>
            <p:ph idx="1"/>
          </p:nvPr>
        </p:nvSpPr>
        <p:spPr>
          <a:xfrm>
            <a:off x="5140934" y="469900"/>
            <a:ext cx="5953630" cy="5405968"/>
          </a:xfrm>
        </p:spPr>
        <p:txBody>
          <a:bodyPr anchor="ctr">
            <a:normAutofit/>
          </a:bodyPr>
          <a:lstStyle/>
          <a:p>
            <a:r>
              <a:rPr lang="en-US" dirty="0"/>
              <a:t>Nurse Practice Act</a:t>
            </a:r>
          </a:p>
          <a:p>
            <a:pPr lvl="1"/>
            <a:r>
              <a:rPr lang="en-US" dirty="0"/>
              <a:t>State laws intended to protect citizens, make nurses accountable and assure that care is consistent with best practice within the scope and standards of nursing</a:t>
            </a:r>
          </a:p>
          <a:p>
            <a:pPr lvl="1"/>
            <a:r>
              <a:rPr lang="en-US" dirty="0"/>
              <a:t>Licensure</a:t>
            </a:r>
          </a:p>
          <a:p>
            <a:pPr lvl="1"/>
            <a:r>
              <a:rPr lang="en-US" dirty="0"/>
              <a:t>Enhanced nurse licensure compact</a:t>
            </a:r>
          </a:p>
          <a:p>
            <a:pPr lvl="1"/>
            <a:endParaRPr lang="en-US" dirty="0"/>
          </a:p>
        </p:txBody>
      </p:sp>
      <p:sp>
        <p:nvSpPr>
          <p:cNvPr id="5" name="Footer Placeholder 4">
            <a:extLst>
              <a:ext uri="{FF2B5EF4-FFF2-40B4-BE49-F238E27FC236}">
                <a16:creationId xmlns:a16="http://schemas.microsoft.com/office/drawing/2014/main" id="{7A0BF8C9-BDAA-4D37-8053-E2FD355B3263}"/>
              </a:ext>
            </a:extLst>
          </p:cNvPr>
          <p:cNvSpPr>
            <a:spLocks noGrp="1"/>
          </p:cNvSpPr>
          <p:nvPr>
            <p:ph type="ftr" sz="quarter" idx="11"/>
          </p:nvPr>
        </p:nvSpPr>
        <p:spPr>
          <a:xfrm>
            <a:off x="5140934" y="5969000"/>
            <a:ext cx="3658333"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00CAE8CB-3405-4290-9751-684061C799EF}"/>
              </a:ext>
            </a:extLst>
          </p:cNvPr>
          <p:cNvSpPr>
            <a:spLocks noGrp="1"/>
          </p:cNvSpPr>
          <p:nvPr>
            <p:ph type="sldNum" sz="quarter" idx="12"/>
          </p:nvPr>
        </p:nvSpPr>
        <p:spPr>
          <a:xfrm>
            <a:off x="10551868"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8</a:t>
            </a:fld>
            <a:endParaRPr lang="en-GB" altLang="en-US">
              <a:latin typeface="Arial" panose="020B0604020202020204" pitchFamily="34" charset="0"/>
            </a:endParaRPr>
          </a:p>
        </p:txBody>
      </p:sp>
    </p:spTree>
    <p:extLst>
      <p:ext uri="{BB962C8B-B14F-4D97-AF65-F5344CB8AC3E}">
        <p14:creationId xmlns:p14="http://schemas.microsoft.com/office/powerpoint/2010/main" val="199770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303B96B8-0DA9-4005-828A-0A486AE2AFBF}"/>
              </a:ext>
            </a:extLst>
          </p:cNvPr>
          <p:cNvSpPr>
            <a:spLocks noGrp="1"/>
          </p:cNvSpPr>
          <p:nvPr>
            <p:ph type="title"/>
          </p:nvPr>
        </p:nvSpPr>
        <p:spPr>
          <a:xfrm>
            <a:off x="952108" y="954756"/>
            <a:ext cx="2730414" cy="4946003"/>
          </a:xfrm>
        </p:spPr>
        <p:txBody>
          <a:bodyPr>
            <a:normAutofit/>
          </a:bodyPr>
          <a:lstStyle/>
          <a:p>
            <a:r>
              <a:rPr lang="en-US">
                <a:solidFill>
                  <a:srgbClr val="FFFFFF"/>
                </a:solidFill>
              </a:rPr>
              <a:t>State Statutes Impacting </a:t>
            </a:r>
            <a:br>
              <a:rPr lang="en-US">
                <a:solidFill>
                  <a:srgbClr val="FFFFFF"/>
                </a:solidFill>
              </a:rPr>
            </a:br>
            <a:r>
              <a:rPr lang="en-US">
                <a:solidFill>
                  <a:srgbClr val="FFFFFF"/>
                </a:solidFill>
              </a:rPr>
              <a:t>Nursing Practice (2 of 3)</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2E26B09-03EE-4170-B3D6-BE0A2396DCB8}"/>
              </a:ext>
            </a:extLst>
          </p:cNvPr>
          <p:cNvSpPr>
            <a:spLocks noGrp="1"/>
          </p:cNvSpPr>
          <p:nvPr>
            <p:ph idx="1"/>
          </p:nvPr>
        </p:nvSpPr>
        <p:spPr>
          <a:xfrm>
            <a:off x="5140934" y="469900"/>
            <a:ext cx="5953630" cy="5405968"/>
          </a:xfrm>
        </p:spPr>
        <p:txBody>
          <a:bodyPr anchor="ctr">
            <a:normAutofit/>
          </a:bodyPr>
          <a:lstStyle/>
          <a:p>
            <a:r>
              <a:rPr lang="en-US" dirty="0"/>
              <a:t>Informed consent and health care acts</a:t>
            </a:r>
          </a:p>
          <a:p>
            <a:pPr lvl="1"/>
            <a:r>
              <a:rPr lang="en-US" dirty="0"/>
              <a:t>An explanation of the procedure or treatment</a:t>
            </a:r>
          </a:p>
          <a:p>
            <a:pPr lvl="1"/>
            <a:r>
              <a:rPr lang="en-US" dirty="0"/>
              <a:t>The names and qualifications of people performing and assisting in the procedure</a:t>
            </a:r>
          </a:p>
          <a:p>
            <a:pPr lvl="1"/>
            <a:r>
              <a:rPr lang="en-US" dirty="0"/>
              <a:t>A description of the serious harm, including death, that may occur as a result of the procedure and anticipated pain and/or discomfort</a:t>
            </a:r>
          </a:p>
          <a:p>
            <a:pPr lvl="1"/>
            <a:r>
              <a:rPr lang="en-US" dirty="0"/>
              <a:t>Knows that he or she has the right to refuse the procedure/treatment</a:t>
            </a:r>
          </a:p>
          <a:p>
            <a:pPr lvl="1"/>
            <a:r>
              <a:rPr lang="en-US" dirty="0"/>
              <a:t>Knows that he or she may refuse the procedure/treatment </a:t>
            </a:r>
          </a:p>
        </p:txBody>
      </p:sp>
      <p:sp>
        <p:nvSpPr>
          <p:cNvPr id="5" name="Footer Placeholder 4">
            <a:extLst>
              <a:ext uri="{FF2B5EF4-FFF2-40B4-BE49-F238E27FC236}">
                <a16:creationId xmlns:a16="http://schemas.microsoft.com/office/drawing/2014/main" id="{662FB964-294A-465D-93F6-45023DF1AC27}"/>
              </a:ext>
            </a:extLst>
          </p:cNvPr>
          <p:cNvSpPr>
            <a:spLocks noGrp="1"/>
          </p:cNvSpPr>
          <p:nvPr>
            <p:ph type="ftr" sz="quarter" idx="11"/>
          </p:nvPr>
        </p:nvSpPr>
        <p:spPr>
          <a:xfrm>
            <a:off x="5140934" y="5969000"/>
            <a:ext cx="3658333" cy="279400"/>
          </a:xfrm>
        </p:spPr>
        <p:txBody>
          <a:bodyPr>
            <a:normAutofit/>
          </a:bodyPr>
          <a:lstStyle/>
          <a:p>
            <a:pPr>
              <a:spcAft>
                <a:spcPts val="600"/>
              </a:spcAft>
              <a:defRPr/>
            </a:pPr>
            <a:r>
              <a:rPr lang="en-US"/>
              <a:t>Copyright © 2021, Elsevier Inc. All Rights Reserved.</a:t>
            </a:r>
          </a:p>
        </p:txBody>
      </p:sp>
      <p:sp>
        <p:nvSpPr>
          <p:cNvPr id="4" name="Slide Number Placeholder 3">
            <a:extLst>
              <a:ext uri="{FF2B5EF4-FFF2-40B4-BE49-F238E27FC236}">
                <a16:creationId xmlns:a16="http://schemas.microsoft.com/office/drawing/2014/main" id="{1F95C1AC-0345-440F-9455-44302680C08D}"/>
              </a:ext>
            </a:extLst>
          </p:cNvPr>
          <p:cNvSpPr>
            <a:spLocks noGrp="1"/>
          </p:cNvSpPr>
          <p:nvPr>
            <p:ph type="sldNum" sz="quarter" idx="12"/>
          </p:nvPr>
        </p:nvSpPr>
        <p:spPr>
          <a:xfrm>
            <a:off x="10551868" y="5969000"/>
            <a:ext cx="542697" cy="279400"/>
          </a:xfrm>
        </p:spPr>
        <p:txBody>
          <a:bodyPr>
            <a:normAutofit/>
          </a:bodyPr>
          <a:lstStyle/>
          <a:p>
            <a:pPr>
              <a:spcAft>
                <a:spcPts val="600"/>
              </a:spcAft>
            </a:pPr>
            <a:r>
              <a:rPr lang="en-GB" altLang="en-US">
                <a:latin typeface="Arial" panose="020B0604020202020204" pitchFamily="34" charset="0"/>
              </a:rPr>
              <a:t> </a:t>
            </a:r>
            <a:fld id="{1C8FF7FE-CB8A-43FF-8CFA-683168999D7B}" type="slidenum">
              <a:rPr lang="en-GB" altLang="en-US" smtClean="0">
                <a:latin typeface="Arial" panose="020B0604020202020204" pitchFamily="34" charset="0"/>
              </a:rPr>
              <a:pPr>
                <a:spcAft>
                  <a:spcPts val="600"/>
                </a:spcAft>
              </a:pPr>
              <a:t>9</a:t>
            </a:fld>
            <a:endParaRPr lang="en-GB" altLang="en-US">
              <a:latin typeface="Arial" panose="020B0604020202020204" pitchFamily="34" charset="0"/>
            </a:endParaRPr>
          </a:p>
        </p:txBody>
      </p:sp>
    </p:spTree>
    <p:extLst>
      <p:ext uri="{BB962C8B-B14F-4D97-AF65-F5344CB8AC3E}">
        <p14:creationId xmlns:p14="http://schemas.microsoft.com/office/powerpoint/2010/main" val="37881031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{388E234A-F4C5-8442-9736-FAFD268068F3}tf10001064</Template>
  <TotalTime>12</TotalTime>
  <Words>1414</Words>
  <Application>Microsoft Office PowerPoint</Application>
  <PresentationFormat>Widescreen</PresentationFormat>
  <Paragraphs>200</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Organic</vt:lpstr>
      <vt:lpstr>Legal Implications</vt:lpstr>
      <vt:lpstr>Legal Limits of Nursing (1 of 2) </vt:lpstr>
      <vt:lpstr>Legal Limits of Nursing (2 of 2) </vt:lpstr>
      <vt:lpstr>Federal Statutes Impacting Nursing Practice (1 of 4)</vt:lpstr>
      <vt:lpstr>Federal Statutory Issues  in Nursing Practice (2 of 4)</vt:lpstr>
      <vt:lpstr>Federal Statutory Issues  in Nursing Practice (3 of 4)</vt:lpstr>
      <vt:lpstr>Federal Statutory Issues  in Nursing Practice (4 of 4)</vt:lpstr>
      <vt:lpstr>State Statutes Impacting  Nursing Practice (1 of 3)</vt:lpstr>
      <vt:lpstr>State Statutes Impacting  Nursing Practice (2 of 3)</vt:lpstr>
      <vt:lpstr>State Statutes Impacting  Nursing Practice (3 of 3)</vt:lpstr>
      <vt:lpstr>Quick Quiz 1 (1 of 2)</vt:lpstr>
      <vt:lpstr>Quick Quiz 1 (2 of 2)</vt:lpstr>
      <vt:lpstr>Legal Implications and Issues Associated with Nursing Practice</vt:lpstr>
      <vt:lpstr>Civil and Common Law Issues in Nursing Practice</vt:lpstr>
      <vt:lpstr>Nursing Workforce Issues</vt:lpstr>
      <vt:lpstr>Risk Management and Performance/Quality Improvement</vt:lpstr>
      <vt:lpstr>Nurse Experts</vt:lpstr>
      <vt:lpstr>Quick Quiz 2 (1 of 2)</vt:lpstr>
      <vt:lpstr>Quick Quiz 2 (2 of 2)</vt:lpstr>
      <vt:lpstr>Quick Quiz 3 (1 of 2)</vt:lpstr>
      <vt:lpstr>Quick Quiz 3 (2 of 2)</vt:lpstr>
      <vt:lpstr>Professional Involvement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Implications</dc:title>
  <dc:creator>Forde, Frances (Nursing)</dc:creator>
  <cp:lastModifiedBy>Tamara Bailey, LCAM</cp:lastModifiedBy>
  <cp:revision>1</cp:revision>
  <dcterms:created xsi:type="dcterms:W3CDTF">2021-10-21T02:58:42Z</dcterms:created>
  <dcterms:modified xsi:type="dcterms:W3CDTF">2021-11-03T20:49:06Z</dcterms:modified>
</cp:coreProperties>
</file>