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0"/>
  </p:notesMasterIdLst>
  <p:sldIdLst>
    <p:sldId id="258" r:id="rId2"/>
    <p:sldId id="259" r:id="rId3"/>
    <p:sldId id="260" r:id="rId4"/>
    <p:sldId id="262" r:id="rId5"/>
    <p:sldId id="297" r:id="rId6"/>
    <p:sldId id="261" r:id="rId7"/>
    <p:sldId id="263" r:id="rId8"/>
    <p:sldId id="264" r:id="rId9"/>
    <p:sldId id="265" r:id="rId10"/>
    <p:sldId id="283" r:id="rId11"/>
    <p:sldId id="284" r:id="rId12"/>
    <p:sldId id="286" r:id="rId13"/>
    <p:sldId id="287" r:id="rId14"/>
    <p:sldId id="293" r:id="rId15"/>
    <p:sldId id="288" r:id="rId16"/>
    <p:sldId id="289" r:id="rId17"/>
    <p:sldId id="294" r:id="rId18"/>
    <p:sldId id="290" r:id="rId19"/>
    <p:sldId id="295" r:id="rId20"/>
    <p:sldId id="296" r:id="rId21"/>
    <p:sldId id="291" r:id="rId22"/>
    <p:sldId id="292" r:id="rId23"/>
    <p:sldId id="379" r:id="rId24"/>
    <p:sldId id="380" r:id="rId25"/>
    <p:sldId id="339" r:id="rId26"/>
    <p:sldId id="381" r:id="rId27"/>
    <p:sldId id="340" r:id="rId28"/>
    <p:sldId id="341" r:id="rId29"/>
    <p:sldId id="342" r:id="rId30"/>
    <p:sldId id="384" r:id="rId31"/>
    <p:sldId id="385" r:id="rId32"/>
    <p:sldId id="344" r:id="rId33"/>
    <p:sldId id="301" r:id="rId34"/>
    <p:sldId id="302" r:id="rId35"/>
    <p:sldId id="386" r:id="rId36"/>
    <p:sldId id="270" r:id="rId37"/>
    <p:sldId id="335" r:id="rId38"/>
    <p:sldId id="387" r:id="rId39"/>
    <p:sldId id="388" r:id="rId40"/>
    <p:sldId id="389" r:id="rId41"/>
    <p:sldId id="390" r:id="rId42"/>
    <p:sldId id="391" r:id="rId43"/>
    <p:sldId id="392" r:id="rId44"/>
    <p:sldId id="393" r:id="rId45"/>
    <p:sldId id="348" r:id="rId46"/>
    <p:sldId id="349" r:id="rId47"/>
    <p:sldId id="350" r:id="rId48"/>
    <p:sldId id="351" r:id="rId49"/>
    <p:sldId id="352" r:id="rId50"/>
    <p:sldId id="353" r:id="rId51"/>
    <p:sldId id="394" r:id="rId52"/>
    <p:sldId id="395" r:id="rId53"/>
    <p:sldId id="354" r:id="rId54"/>
    <p:sldId id="355" r:id="rId55"/>
    <p:sldId id="356" r:id="rId56"/>
    <p:sldId id="357" r:id="rId57"/>
    <p:sldId id="343" r:id="rId58"/>
    <p:sldId id="273" r:id="rId59"/>
    <p:sldId id="358" r:id="rId60"/>
    <p:sldId id="359" r:id="rId61"/>
    <p:sldId id="360" r:id="rId62"/>
    <p:sldId id="361" r:id="rId63"/>
    <p:sldId id="362" r:id="rId64"/>
    <p:sldId id="363" r:id="rId65"/>
    <p:sldId id="364" r:id="rId66"/>
    <p:sldId id="316" r:id="rId67"/>
    <p:sldId id="317" r:id="rId68"/>
    <p:sldId id="365"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1413"/>
  </p:normalViewPr>
  <p:slideViewPr>
    <p:cSldViewPr snapToGrid="0" snapToObjects="1">
      <p:cViewPr varScale="1">
        <p:scale>
          <a:sx n="70" d="100"/>
          <a:sy n="70" d="100"/>
        </p:scale>
        <p:origin x="2094"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014A4-D68E-7D4E-A27A-7EA74CDFEE58}" type="datetimeFigureOut">
              <a:rPr lang="en-US" smtClean="0"/>
              <a:t>9/27/2021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BF5FC-5F2D-7A4D-86A9-1DCFF66C1C23}" type="slidenum">
              <a:rPr lang="en-US" smtClean="0"/>
              <a:t>‹#›</a:t>
            </a:fld>
            <a:endParaRPr lang="en-US"/>
          </a:p>
        </p:txBody>
      </p:sp>
    </p:spTree>
    <p:extLst>
      <p:ext uri="{BB962C8B-B14F-4D97-AF65-F5344CB8AC3E}">
        <p14:creationId xmlns:p14="http://schemas.microsoft.com/office/powerpoint/2010/main" val="3101414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B432DF-BE0E-4B4C-8578-F23C12FBAFAB}" type="slidenum">
              <a:rPr lang="en-US"/>
              <a:pPr/>
              <a:t>1</a:t>
            </a:fld>
            <a:endParaRPr lang="en-US"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pPr marL="171450" indent="-171450">
              <a:buFont typeface="Arial" pitchFamily="34" charset="0"/>
              <a:buChar char="•"/>
            </a:pPr>
            <a:r>
              <a:rPr lang="en-US" sz="1200" kern="1200" baseline="0" dirty="0">
                <a:solidFill>
                  <a:schemeClr val="tx1"/>
                </a:solidFill>
                <a:latin typeface="Arial" charset="0"/>
                <a:ea typeface="+mn-ea"/>
                <a:cs typeface="+mn-cs"/>
              </a:rPr>
              <a:t>The incidence of patients developing infection as the direct result of contact during health care is increasing. Current trends, public awareness, and rising costs of health care have increased the importance of infection prevention and control</a:t>
            </a:r>
            <a:r>
              <a:rPr lang="en-US" sz="1200" i="1" kern="1200" baseline="0" dirty="0">
                <a:solidFill>
                  <a:schemeClr val="tx1"/>
                </a:solidFill>
                <a:latin typeface="Arial" charset="0"/>
                <a:ea typeface="+mn-ea"/>
                <a:cs typeface="+mn-cs"/>
              </a:rPr>
              <a:t>. </a:t>
            </a:r>
          </a:p>
          <a:p>
            <a:pPr marL="171450" indent="-171450">
              <a:buFont typeface="Arial" pitchFamily="34" charset="0"/>
              <a:buChar char="•"/>
            </a:pPr>
            <a:r>
              <a:rPr lang="en-US" sz="1200" kern="1200" dirty="0">
                <a:solidFill>
                  <a:schemeClr val="tx1"/>
                </a:solidFill>
                <a:effectLst/>
                <a:latin typeface="Arial" charset="0"/>
                <a:ea typeface="+mn-ea"/>
                <a:cs typeface="+mn-cs"/>
              </a:rPr>
              <a:t>Nurses are essential in infection prevention and control. Patients in all health care settings are at risk for acquiring infections because of lower resistance to pathogens; increased exposure to pathogens, some of which may be resistant to most antibiotics; and </a:t>
            </a:r>
            <a:r>
              <a:rPr lang="en-US" sz="1200" b="1" kern="1200" dirty="0">
                <a:solidFill>
                  <a:schemeClr val="tx1"/>
                </a:solidFill>
                <a:effectLst/>
                <a:latin typeface="Arial" charset="0"/>
                <a:ea typeface="+mn-ea"/>
                <a:cs typeface="+mn-cs"/>
              </a:rPr>
              <a:t>invasive</a:t>
            </a:r>
            <a:r>
              <a:rPr lang="en-US" sz="1200" kern="1200" dirty="0">
                <a:solidFill>
                  <a:schemeClr val="tx1"/>
                </a:solidFill>
                <a:effectLst/>
                <a:latin typeface="Arial" charset="0"/>
                <a:ea typeface="+mn-ea"/>
                <a:cs typeface="+mn-cs"/>
              </a:rPr>
              <a:t> procedures.</a:t>
            </a:r>
            <a:endParaRPr lang="en-US" sz="1200" i="1" kern="1200" baseline="0" dirty="0">
              <a:solidFill>
                <a:schemeClr val="tx1"/>
              </a:solidFill>
              <a:latin typeface="Arial" charset="0"/>
              <a:ea typeface="+mn-ea"/>
              <a:cs typeface="+mn-cs"/>
            </a:endParaRPr>
          </a:p>
          <a:p>
            <a:pPr marL="171450" indent="-171450">
              <a:buFont typeface="Arial" pitchFamily="34" charset="0"/>
              <a:buChar char="•"/>
            </a:pPr>
            <a:r>
              <a:rPr lang="en-US" dirty="0"/>
              <a:t>In all health care settings, health care providers, as well as patients and their families, need to recognize sources of infection and be able to apply protective measures. </a:t>
            </a:r>
          </a:p>
          <a:p>
            <a:pPr marL="171450" indent="-171450">
              <a:buFont typeface="Arial" pitchFamily="34" charset="0"/>
              <a:buChar char="•"/>
            </a:pPr>
            <a:r>
              <a:rPr lang="en-US" sz="1200" kern="1200" dirty="0">
                <a:solidFill>
                  <a:schemeClr val="tx1"/>
                </a:solidFill>
                <a:effectLst/>
                <a:latin typeface="Arial" charset="0"/>
                <a:ea typeface="+mn-ea"/>
                <a:cs typeface="+mn-cs"/>
              </a:rPr>
              <a:t>Patient teaching must include basic information about infection, the various modes of transmission, and appropriate methods of prevention like hand hygiene and covering their cough.</a:t>
            </a:r>
            <a:endParaRPr lang="en-US" dirty="0"/>
          </a:p>
          <a:p>
            <a:pPr marL="171450" indent="-171450">
              <a:buFont typeface="Arial" pitchFamily="34" charset="0"/>
              <a:buChar char="•"/>
            </a:pPr>
            <a:r>
              <a:rPr lang="en-US" sz="1200" kern="1200" dirty="0">
                <a:solidFill>
                  <a:schemeClr val="tx1"/>
                </a:solidFill>
                <a:effectLst/>
                <a:latin typeface="Arial" charset="0"/>
                <a:ea typeface="+mn-ea"/>
                <a:cs typeface="+mn-cs"/>
              </a:rPr>
              <a:t>Increases in multidrug-resistant organisms (MDROs), healthcare-acquired infections, and concern about diseases such as hepatitis B and hepatitis C, human immunodeficiency virus (HIV) infection, and tuberculosis (TB) require a greater emphasis on infection prevention and control techniques.</a:t>
            </a:r>
            <a:endParaRPr lang="en-US" dirty="0"/>
          </a:p>
          <a:p>
            <a:pPr marL="171450" indent="-171450">
              <a:buFont typeface="Arial" pitchFamily="34" charset="0"/>
              <a:buChar char="•"/>
            </a:pPr>
            <a:endParaRPr lang="en-US" dirty="0"/>
          </a:p>
        </p:txBody>
      </p:sp>
    </p:spTree>
    <p:extLst>
      <p:ext uri="{BB962C8B-B14F-4D97-AF65-F5344CB8AC3E}">
        <p14:creationId xmlns:p14="http://schemas.microsoft.com/office/powerpoint/2010/main" val="4199782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Box 28.7 in the textbook.</a:t>
            </a:r>
          </a:p>
          <a:p>
            <a:pPr marL="171450" indent="-171450">
              <a:buFont typeface="Arial" panose="020B0604020202020204" pitchFamily="34" charset="0"/>
              <a:buChar char="•"/>
            </a:pPr>
            <a:r>
              <a:rPr lang="en-US" dirty="0"/>
              <a:t>See Figure 28.2 in the textbook.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The priority of administering therapies to promote wound healing such as improved nutritional intake overrides the goal of educating the patient to assume self-care therapies at home. When the patient’s condition improves, the priorities change, and patient education becomes an essential intervention.</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The development of a care plan includes prevention and infection control practices from multiple disciplines. Select interventions in collaboration with the patient, the family, and health care providers, such as the dietitian or respiratory therapist. Know the patient’s sociocultural preferences to help you in identifying the most appropriate types of interventions.</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Consult with an expert in infection control in planning the patient’s care.</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Before discharge consult with case management to complete a home assessment and identify home health needs.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10</a:t>
            </a:fld>
            <a:endParaRPr lang="en-US" dirty="0"/>
          </a:p>
        </p:txBody>
      </p:sp>
    </p:spTree>
    <p:extLst>
      <p:ext uri="{BB962C8B-B14F-4D97-AF65-F5344CB8AC3E}">
        <p14:creationId xmlns:p14="http://schemas.microsoft.com/office/powerpoint/2010/main" val="3148918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baseline="0" dirty="0">
                <a:solidFill>
                  <a:schemeClr val="tx1"/>
                </a:solidFill>
                <a:latin typeface="Arial" charset="0"/>
                <a:ea typeface="+mn-ea"/>
                <a:cs typeface="+mn-cs"/>
              </a:rPr>
              <a:t>Use your critical thinking skills to prevent an infection from developing or spreading. </a:t>
            </a:r>
            <a:r>
              <a:rPr lang="en-US" sz="1200" kern="1200" dirty="0">
                <a:solidFill>
                  <a:schemeClr val="tx1"/>
                </a:solidFill>
                <a:effectLst/>
                <a:latin typeface="Arial" charset="0"/>
                <a:ea typeface="+mn-ea"/>
                <a:cs typeface="+mn-cs"/>
              </a:rPr>
              <a:t>Nutrition support, rest, maintenance of physiological protective mechanisms, and recommended immunizations protect patients.</a:t>
            </a:r>
            <a:endParaRPr lang="en-US" sz="1200" kern="1200" baseline="0" dirty="0">
              <a:solidFill>
                <a:schemeClr val="tx1"/>
              </a:solidFill>
              <a:latin typeface="Arial" charset="0"/>
              <a:ea typeface="+mn-ea"/>
              <a:cs typeface="+mn-cs"/>
            </a:endParaRPr>
          </a:p>
          <a:p>
            <a:pPr marL="171450" indent="-171450">
              <a:buFont typeface="Arial" pitchFamily="34" charset="0"/>
              <a:buChar char="•"/>
            </a:pPr>
            <a:r>
              <a:rPr lang="en-US" sz="1200" kern="1200" baseline="0" dirty="0">
                <a:solidFill>
                  <a:schemeClr val="tx1"/>
                </a:solidFill>
                <a:latin typeface="Arial" charset="0"/>
                <a:ea typeface="+mn-ea"/>
                <a:cs typeface="+mn-cs"/>
              </a:rPr>
              <a:t>In health care settings, implement procedures to minimize the numbers and kinds of organisms that could be transmitted.</a:t>
            </a:r>
          </a:p>
          <a:p>
            <a:pPr marL="171450" indent="-171450">
              <a:buFont typeface="Arial" pitchFamily="34" charset="0"/>
              <a:buChar char="•"/>
            </a:pPr>
            <a:r>
              <a:rPr lang="en-US" sz="1200" kern="1200" baseline="0" dirty="0">
                <a:solidFill>
                  <a:schemeClr val="tx1"/>
                </a:solidFill>
                <a:latin typeface="Arial" charset="0"/>
                <a:ea typeface="+mn-ea"/>
                <a:cs typeface="+mn-cs"/>
              </a:rPr>
              <a:t>Be aware that various cultural and religious beliefs or practices influence patients’ decisions to seek treatment for an infection or to use methods to prevent infection, including </a:t>
            </a:r>
            <a:r>
              <a:rPr lang="en-US" sz="1200" kern="1200" dirty="0">
                <a:solidFill>
                  <a:schemeClr val="tx1"/>
                </a:solidFill>
                <a:effectLst/>
                <a:latin typeface="Arial" charset="0"/>
                <a:ea typeface="+mn-ea"/>
                <a:cs typeface="+mn-cs"/>
              </a:rPr>
              <a:t>eliminating reservoirs of infection, controlling ports of exit and entry, and avoiding actions that transmit microorganisms.</a:t>
            </a:r>
          </a:p>
          <a:p>
            <a:pPr marL="171450" indent="-171450">
              <a:buFont typeface="Arial" pitchFamily="34" charset="0"/>
              <a:buChar char="•"/>
            </a:pPr>
            <a:r>
              <a:rPr lang="en-US" sz="1200" kern="1200" dirty="0">
                <a:solidFill>
                  <a:schemeClr val="tx1"/>
                </a:solidFill>
                <a:effectLst/>
                <a:latin typeface="Arial" charset="0"/>
                <a:ea typeface="+mn-ea"/>
                <a:cs typeface="+mn-cs"/>
              </a:rPr>
              <a:t>Having an infection prevention and control conscience helps you apply principles of medical and surgical asepsis.</a:t>
            </a:r>
          </a:p>
          <a:p>
            <a:pPr marL="171450" indent="-171450">
              <a:buFont typeface="Arial" pitchFamily="34" charset="0"/>
              <a:buChar char="•"/>
            </a:pPr>
            <a:r>
              <a:rPr lang="en-US" sz="1200" kern="1200" dirty="0">
                <a:solidFill>
                  <a:schemeClr val="tx1"/>
                </a:solidFill>
                <a:effectLst/>
                <a:latin typeface="Arial" charset="0"/>
                <a:ea typeface="+mn-ea"/>
                <a:cs typeface="+mn-cs"/>
              </a:rPr>
              <a:t>To identify the causative organism, the nurse collects specimens of body fluids such as sputum or drainage from infected body sites for cultures.</a:t>
            </a:r>
          </a:p>
          <a:p>
            <a:pPr marL="171450" indent="-171450">
              <a:buFont typeface="Arial" pitchFamily="34" charset="0"/>
              <a:buChar char="•"/>
            </a:pPr>
            <a:r>
              <a:rPr lang="en-US" sz="1200" kern="1200" dirty="0">
                <a:solidFill>
                  <a:schemeClr val="tx1"/>
                </a:solidFill>
                <a:effectLst/>
                <a:latin typeface="Arial" charset="0"/>
                <a:ea typeface="+mn-ea"/>
                <a:cs typeface="+mn-cs"/>
              </a:rPr>
              <a:t>Systemic infections require measures to prevent complications of fever.</a:t>
            </a:r>
          </a:p>
          <a:p>
            <a:pPr marL="171450" indent="-171450">
              <a:buFont typeface="Arial" pitchFamily="34" charset="0"/>
              <a:buChar char="•"/>
            </a:pPr>
            <a:r>
              <a:rPr lang="en-US" sz="1200" kern="1200" dirty="0">
                <a:solidFill>
                  <a:schemeClr val="tx1"/>
                </a:solidFill>
                <a:effectLst/>
                <a:latin typeface="Arial" charset="0"/>
                <a:ea typeface="+mn-ea"/>
                <a:cs typeface="+mn-cs"/>
              </a:rPr>
              <a:t>Localized infections often require measures to assist removal of debris to promote healing. Use medical and surgical aseptic techniques to manage wounds and ensure correct handling of all drainage or body fluids.</a:t>
            </a:r>
          </a:p>
          <a:p>
            <a:pPr marL="171450" indent="-171450">
              <a:buFont typeface="Arial" pitchFamily="34" charset="0"/>
              <a:buChar char="•"/>
            </a:pPr>
            <a:r>
              <a:rPr lang="en-US" sz="1200" kern="1200" dirty="0">
                <a:solidFill>
                  <a:schemeClr val="tx1"/>
                </a:solidFill>
                <a:effectLst/>
                <a:latin typeface="Arial" charset="0"/>
                <a:ea typeface="+mn-ea"/>
                <a:cs typeface="+mn-cs"/>
              </a:rPr>
              <a:t>During the course of infection, support the patient’s body defense mechanisms.</a:t>
            </a:r>
            <a:endParaRPr lang="en-US" sz="1200" kern="1200" baseline="0" dirty="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67BBF5FC-5F2D-7A4D-86A9-1DCFF66C1C23}" type="slidenum">
              <a:rPr lang="en-US" smtClean="0"/>
              <a:t>11</a:t>
            </a:fld>
            <a:endParaRPr lang="en-US"/>
          </a:p>
        </p:txBody>
      </p:sp>
    </p:spTree>
    <p:extLst>
      <p:ext uri="{BB962C8B-B14F-4D97-AF65-F5344CB8AC3E}">
        <p14:creationId xmlns:p14="http://schemas.microsoft.com/office/powerpoint/2010/main" val="885448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Boxes 28.8, 28.9 and 28.10.</a:t>
            </a:r>
          </a:p>
          <a:p>
            <a:pPr marL="171450" indent="-171450">
              <a:buFont typeface="Arial" panose="020B0604020202020204" pitchFamily="34" charset="0"/>
              <a:buChar char="•"/>
            </a:pPr>
            <a:r>
              <a:rPr lang="en-US" dirty="0"/>
              <a:t>Review Tables 28.5 and 28.6 in the textbook.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the nursing skills laboratory, you will practice hand hygiene, how to prepare a sterile field, surgical hand asepsis,</a:t>
            </a:r>
            <a:r>
              <a:rPr lang="en-US" baseline="0" dirty="0"/>
              <a:t> </a:t>
            </a:r>
            <a:r>
              <a:rPr lang="en-US" dirty="0"/>
              <a:t>how to apply a sterile gown, </a:t>
            </a:r>
            <a:r>
              <a:rPr lang="en-US" baseline="0" dirty="0"/>
              <a:t>and how to perform closed and open gloving</a:t>
            </a:r>
            <a:r>
              <a:rPr lang="en-US" dirty="0"/>
              <a:t>.</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The two types of aseptic technique are medical and surgical asepsis. </a:t>
            </a:r>
            <a:r>
              <a:rPr lang="en-US" sz="1200" b="1" kern="1200" dirty="0">
                <a:solidFill>
                  <a:schemeClr val="tx1"/>
                </a:solidFill>
                <a:effectLst/>
                <a:latin typeface="Arial" charset="0"/>
                <a:ea typeface="+mn-ea"/>
                <a:cs typeface="+mn-cs"/>
              </a:rPr>
              <a:t>Medical asepsis,</a:t>
            </a:r>
            <a:r>
              <a:rPr lang="en-US" sz="1200" kern="1200" dirty="0">
                <a:solidFill>
                  <a:schemeClr val="tx1"/>
                </a:solidFill>
                <a:effectLst/>
                <a:latin typeface="Arial" charset="0"/>
                <a:ea typeface="+mn-ea"/>
                <a:cs typeface="+mn-cs"/>
              </a:rPr>
              <a:t> or clean technique, includes procedures for reducing the number of organisms present and preventing the transfer of organisms. After an object becomes unsterile or unclean, it is considered contaminated. In medical asepsis, an area or object is considered contaminated if it contains or is suspected of containing pathogens.</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Standard precautions apply to contact with blood, body fluid, nonintact skin, and mucous membranes from all patients. </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A major component of patient and worker protection is hand hygiene. The purpose of hand hygiene is to remove microorganisms mechanically from the hands and rinsing with water. Handwashing does not kill microorganisms.</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Health care workers have well-manicured nails and refrain from wearing artificial nails to reduce microorganism transmission.</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If hands are not visibly soiled and alcohol-based hand rub to decontaminate the hands in the following situations. </a:t>
            </a: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mn-cs"/>
              </a:rPr>
              <a:t>Before, after, and between direct patient contact, e.g., taking a pulse, lifting a patient.</a:t>
            </a: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mn-cs"/>
              </a:rPr>
              <a:t>Before putting on sterile gloves and before inserting invasive devices, such as a peripheral vascular catheter.</a:t>
            </a: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mn-cs"/>
              </a:rPr>
              <a:t>After contact with body fluids or secretions. </a:t>
            </a: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mn-cs"/>
              </a:rPr>
              <a:t>When moving from a contaminated to a clean body site during care.</a:t>
            </a: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mn-cs"/>
              </a:rPr>
              <a:t>After contact with surfaces or objects in the patients room.</a:t>
            </a: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mn-cs"/>
              </a:rPr>
              <a:t>After removing gloves.</a:t>
            </a:r>
          </a:p>
          <a:p>
            <a:pPr marL="171450" lvl="0" indent="-171450">
              <a:buFont typeface="Arial" panose="020B0604020202020204" pitchFamily="34" charset="0"/>
              <a:buChar char="•"/>
            </a:pPr>
            <a:r>
              <a:rPr lang="en-US" i="1" kern="1200" dirty="0">
                <a:solidFill>
                  <a:schemeClr val="tx1"/>
                </a:solidFill>
                <a:effectLst/>
                <a:latin typeface="Arial" charset="0"/>
                <a:ea typeface="+mn-ea"/>
                <a:cs typeface="+mn-cs"/>
              </a:rPr>
              <a:t>[Review Skill 29-1, Hand Hygiene, with students.]</a:t>
            </a:r>
          </a:p>
          <a:p>
            <a:pPr marL="171450" lvl="0" indent="-171450">
              <a:buFont typeface="Arial" panose="020B0604020202020204" pitchFamily="34" charset="0"/>
              <a:buChar char="•"/>
            </a:pPr>
            <a:r>
              <a:rPr lang="en-US" i="1" kern="1200" dirty="0">
                <a:solidFill>
                  <a:schemeClr val="tx1"/>
                </a:solidFill>
                <a:effectLst/>
                <a:latin typeface="Arial" charset="0"/>
                <a:ea typeface="+mn-ea"/>
                <a:cs typeface="+mn-cs"/>
              </a:rPr>
              <a:t>[Review Box 29-8, Evidence-Based Practice: Benefits of Chlorhexidine Bathing, with students.]</a:t>
            </a:r>
          </a:p>
          <a:p>
            <a:pPr marL="171450" lvl="0" indent="-171450">
              <a:buFont typeface="Arial" panose="020B0604020202020204" pitchFamily="34" charset="0"/>
              <a:buChar char="•"/>
            </a:pPr>
            <a:r>
              <a:rPr lang="en-US" i="0" kern="1200" dirty="0">
                <a:solidFill>
                  <a:schemeClr val="tx1"/>
                </a:solidFill>
                <a:effectLst/>
                <a:latin typeface="Arial" charset="0"/>
                <a:ea typeface="+mn-ea"/>
                <a:cs typeface="+mn-cs"/>
              </a:rPr>
              <a:t>The Joint Commission (TJC) and Centers for Disease Control and Prevention's (CDC) “Speak Up” campaign</a:t>
            </a:r>
            <a:r>
              <a:rPr lang="en-US" i="0" kern="1200" baseline="0" dirty="0">
                <a:solidFill>
                  <a:schemeClr val="tx1"/>
                </a:solidFill>
                <a:effectLst/>
                <a:latin typeface="Arial" charset="0"/>
                <a:ea typeface="+mn-ea"/>
                <a:cs typeface="+mn-cs"/>
              </a:rPr>
              <a:t> encourages patients to </a:t>
            </a:r>
            <a:r>
              <a:rPr lang="en-US" sz="1200" i="0" kern="1200" dirty="0">
                <a:solidFill>
                  <a:schemeClr val="tx1"/>
                </a:solidFill>
                <a:effectLst/>
                <a:latin typeface="Arial" charset="0"/>
                <a:ea typeface="+mn-ea"/>
                <a:cs typeface="+mn-cs"/>
              </a:rPr>
              <a:t>take </a:t>
            </a:r>
            <a:r>
              <a:rPr lang="en-US" sz="1200" kern="1200" dirty="0">
                <a:solidFill>
                  <a:schemeClr val="tx1"/>
                </a:solidFill>
                <a:effectLst/>
                <a:latin typeface="Arial" charset="0"/>
                <a:ea typeface="+mn-ea"/>
                <a:cs typeface="+mn-cs"/>
              </a:rPr>
              <a:t>a role in preventing health care errors by becoming active, involved, and informed participants on the health care team.</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The effectiveness of infection prevention practices depends on the conscientiousness and consistency in using effective aseptic technique by all health care providers.</a:t>
            </a:r>
            <a:endParaRPr lang="en-US" dirty="0"/>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12</a:t>
            </a:fld>
            <a:endParaRPr lang="en-US" dirty="0"/>
          </a:p>
        </p:txBody>
      </p:sp>
    </p:spTree>
    <p:extLst>
      <p:ext uri="{BB962C8B-B14F-4D97-AF65-F5344CB8AC3E}">
        <p14:creationId xmlns:p14="http://schemas.microsoft.com/office/powerpoint/2010/main" val="4175748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Review Table 28.6 in the textbook.</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Review Boxes 28.11, 28.12, and 28.13 in the textbook.</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baseline="0" dirty="0">
                <a:solidFill>
                  <a:schemeClr val="tx1"/>
                </a:solidFill>
                <a:latin typeface="Arial" charset="0"/>
                <a:ea typeface="+mn-ea"/>
                <a:cs typeface="+mn-cs"/>
              </a:rPr>
              <a:t>Health care facilities are required to have the capability of isolating patients. Isolation practices may prevent personnel and patients from acquiring infections and from transmission of microorganisms to other persons.</a:t>
            </a:r>
          </a:p>
          <a:p>
            <a:pPr marL="171450" indent="-171450">
              <a:buFont typeface="Arial" pitchFamily="34" charset="0"/>
              <a:buChar char="•"/>
            </a:pPr>
            <a:r>
              <a:rPr lang="en-US" sz="1200" kern="1200" baseline="0" dirty="0">
                <a:solidFill>
                  <a:schemeClr val="tx1"/>
                </a:solidFill>
                <a:latin typeface="Arial" charset="0"/>
                <a:ea typeface="+mn-ea"/>
                <a:cs typeface="+mn-cs"/>
              </a:rPr>
              <a:t>Barrier precautions include the appropriate use of PPE such as gowns, gloves, masks, eyewear, and other protective devices or clothing.</a:t>
            </a:r>
          </a:p>
          <a:p>
            <a:pPr marL="171450" indent="-171450">
              <a:buFont typeface="Arial" pitchFamily="34" charset="0"/>
              <a:buChar char="•"/>
            </a:pPr>
            <a:r>
              <a:rPr lang="en-US" sz="1200" kern="1200" dirty="0">
                <a:solidFill>
                  <a:schemeClr val="tx1"/>
                </a:solidFill>
                <a:effectLst/>
                <a:latin typeface="Arial" charset="0"/>
                <a:ea typeface="+mn-ea"/>
                <a:cs typeface="+mn-cs"/>
              </a:rPr>
              <a:t>Contact precautions require a gown and gloves.</a:t>
            </a:r>
          </a:p>
          <a:p>
            <a:pPr marL="171450" indent="-171450">
              <a:buFont typeface="Arial" pitchFamily="34" charset="0"/>
              <a:buChar char="•"/>
            </a:pPr>
            <a:r>
              <a:rPr lang="en-US" sz="1200" kern="1200" dirty="0">
                <a:solidFill>
                  <a:schemeClr val="tx1"/>
                </a:solidFill>
                <a:effectLst/>
                <a:latin typeface="Arial" charset="0"/>
                <a:ea typeface="+mn-ea"/>
                <a:cs typeface="+mn-cs"/>
              </a:rPr>
              <a:t>Droplet precautions require the wearing of a surgical mask when within 3 feet of the patient, proper hand hygiene, and some dedicated-care equipment.</a:t>
            </a:r>
          </a:p>
          <a:p>
            <a:pPr marL="171450" indent="-171450">
              <a:buFont typeface="Arial" pitchFamily="34" charset="0"/>
              <a:buChar char="•"/>
            </a:pPr>
            <a:r>
              <a:rPr lang="en-US" sz="1200" kern="1200" baseline="0" dirty="0">
                <a:solidFill>
                  <a:schemeClr val="tx1"/>
                </a:solidFill>
                <a:effectLst/>
                <a:latin typeface="Arial" charset="0"/>
                <a:ea typeface="+mn-ea"/>
                <a:cs typeface="+mn-cs"/>
              </a:rPr>
              <a:t>Airborne precautions </a:t>
            </a:r>
            <a:r>
              <a:rPr lang="en-US" sz="1200" kern="1200" dirty="0">
                <a:solidFill>
                  <a:schemeClr val="tx1"/>
                </a:solidFill>
                <a:effectLst/>
                <a:latin typeface="Arial" charset="0"/>
                <a:ea typeface="+mn-ea"/>
                <a:cs typeface="+mn-cs"/>
              </a:rPr>
              <a:t>requires a specially equipped room with a negative air flow referred to as an </a:t>
            </a:r>
            <a:r>
              <a:rPr lang="en-US" sz="1200" i="1" kern="1200" dirty="0">
                <a:solidFill>
                  <a:schemeClr val="tx1"/>
                </a:solidFill>
                <a:effectLst/>
                <a:latin typeface="Arial" charset="0"/>
                <a:ea typeface="+mn-ea"/>
                <a:cs typeface="+mn-cs"/>
              </a:rPr>
              <a:t>airborne infection isolation room</a:t>
            </a:r>
            <a:r>
              <a:rPr lang="en-US" sz="1200" kern="1200" dirty="0">
                <a:solidFill>
                  <a:schemeClr val="tx1"/>
                </a:solidFill>
                <a:effectLst/>
                <a:latin typeface="Arial" charset="0"/>
                <a:ea typeface="+mn-ea"/>
                <a:cs typeface="+mn-cs"/>
              </a:rPr>
              <a:t>. All health care personnel wear an N95 respirator every time they enter the room.</a:t>
            </a:r>
          </a:p>
          <a:p>
            <a:pPr marL="171450" indent="-171450">
              <a:buFont typeface="Arial" pitchFamily="34" charset="0"/>
              <a:buChar char="•"/>
            </a:pPr>
            <a:r>
              <a:rPr lang="en-US" sz="1200" kern="1200" baseline="0" dirty="0">
                <a:solidFill>
                  <a:schemeClr val="tx1"/>
                </a:solidFill>
                <a:effectLst/>
                <a:latin typeface="Arial" charset="0"/>
                <a:ea typeface="+mn-ea"/>
                <a:cs typeface="+mn-cs"/>
              </a:rPr>
              <a:t>Protective environment </a:t>
            </a:r>
            <a:r>
              <a:rPr lang="en-US" sz="1200" kern="1200" dirty="0">
                <a:solidFill>
                  <a:schemeClr val="tx1"/>
                </a:solidFill>
                <a:effectLst/>
                <a:latin typeface="Arial" charset="0"/>
                <a:ea typeface="+mn-ea"/>
                <a:cs typeface="+mn-cs"/>
              </a:rPr>
              <a:t>requires a specialized room with positive airflow.</a:t>
            </a:r>
            <a:endParaRPr lang="en-US" sz="1200" kern="1200" baseline="0" dirty="0">
              <a:solidFill>
                <a:schemeClr val="tx1"/>
              </a:solidFill>
              <a:latin typeface="Arial" charset="0"/>
              <a:ea typeface="+mn-ea"/>
              <a:cs typeface="+mn-cs"/>
            </a:endParaRPr>
          </a:p>
          <a:p>
            <a:pPr marL="171450" indent="-171450">
              <a:buFont typeface="Arial" pitchFamily="34" charset="0"/>
              <a:buChar char="•"/>
            </a:pPr>
            <a:r>
              <a:rPr lang="en-US" sz="1200" kern="1200" baseline="0" dirty="0">
                <a:solidFill>
                  <a:schemeClr val="tx1"/>
                </a:solidFill>
                <a:latin typeface="Arial" charset="0"/>
                <a:ea typeface="+mn-ea"/>
                <a:cs typeface="+mn-cs"/>
              </a:rPr>
              <a:t>A patient in isolation is subject to sensory deprivation because of the restricted environment.</a:t>
            </a:r>
          </a:p>
          <a:p>
            <a:pPr marL="171450" indent="-171450">
              <a:buFont typeface="Arial" pitchFamily="34" charset="0"/>
              <a:buChar char="•"/>
            </a:pPr>
            <a:r>
              <a:rPr lang="en-US" sz="1200" kern="1200" baseline="0" dirty="0">
                <a:solidFill>
                  <a:schemeClr val="tx1"/>
                </a:solidFill>
                <a:latin typeface="Arial" charset="0"/>
                <a:ea typeface="+mn-ea"/>
                <a:cs typeface="+mn-cs"/>
              </a:rPr>
              <a:t>Regardless of the type of isolation system, follow these basic principles:</a:t>
            </a:r>
          </a:p>
          <a:p>
            <a:pPr marL="628650" lvl="1" indent="-171450">
              <a:buFont typeface="Arial" pitchFamily="34" charset="0"/>
              <a:buChar char="•"/>
            </a:pPr>
            <a:r>
              <a:rPr lang="en-US" sz="1200" kern="1200" baseline="0" dirty="0">
                <a:solidFill>
                  <a:schemeClr val="tx1"/>
                </a:solidFill>
                <a:latin typeface="Arial" charset="0"/>
                <a:ea typeface="+mn-ea"/>
                <a:cs typeface="+mn-cs"/>
              </a:rPr>
              <a:t>Use thorough hand hygiene before entering and leaving the room of a patient in isolation.</a:t>
            </a:r>
          </a:p>
          <a:p>
            <a:pPr marL="628650" lvl="1" indent="-171450">
              <a:buFont typeface="Arial" pitchFamily="34" charset="0"/>
              <a:buChar char="•"/>
            </a:pPr>
            <a:r>
              <a:rPr lang="en-US" sz="1200" kern="1200" baseline="0" dirty="0">
                <a:solidFill>
                  <a:schemeClr val="tx1"/>
                </a:solidFill>
                <a:latin typeface="Arial" charset="0"/>
                <a:ea typeface="+mn-ea"/>
                <a:cs typeface="+mn-cs"/>
              </a:rPr>
              <a:t>Dispose of contaminated supplies and equipment in a manner that prevents spread of microorganisms to other persons as indicated by the mode of transmission of the organism.</a:t>
            </a:r>
          </a:p>
          <a:p>
            <a:pPr marL="628650" lvl="1" indent="-171450">
              <a:buFont typeface="Arial" pitchFamily="34" charset="0"/>
              <a:buChar char="•"/>
            </a:pPr>
            <a:r>
              <a:rPr lang="en-US" sz="1200" kern="1200" baseline="0" dirty="0">
                <a:solidFill>
                  <a:schemeClr val="tx1"/>
                </a:solidFill>
                <a:latin typeface="Arial" charset="0"/>
                <a:ea typeface="+mn-ea"/>
                <a:cs typeface="+mn-cs"/>
              </a:rPr>
              <a:t>Apply knowledge of a disease process and the mode of infection transmission when using protective barriers.</a:t>
            </a:r>
          </a:p>
          <a:p>
            <a:pPr marL="628650" lvl="1" indent="-171450">
              <a:buFont typeface="Arial" pitchFamily="34" charset="0"/>
              <a:buChar char="•"/>
            </a:pPr>
            <a:r>
              <a:rPr lang="en-US" sz="1200" kern="1200" baseline="0" dirty="0">
                <a:solidFill>
                  <a:schemeClr val="tx1"/>
                </a:solidFill>
                <a:latin typeface="Arial" charset="0"/>
                <a:ea typeface="+mn-ea"/>
                <a:cs typeface="+mn-cs"/>
              </a:rPr>
              <a:t>Protect all persons who might be exposed during transport of a patient outside the isolation room.</a:t>
            </a:r>
          </a:p>
          <a:p>
            <a:pPr marL="171450" indent="-171450">
              <a:buFont typeface="Arial" pitchFamily="34" charset="0"/>
              <a:buChar char="•"/>
            </a:pPr>
            <a:r>
              <a:rPr lang="en-US" sz="1200" kern="1200" baseline="0" dirty="0">
                <a:solidFill>
                  <a:schemeClr val="tx1"/>
                </a:solidFill>
                <a:latin typeface="Arial" charset="0"/>
                <a:ea typeface="+mn-ea"/>
                <a:cs typeface="+mn-cs"/>
              </a:rPr>
              <a:t>An infection prevention and control professional—a valuable resource for assisting nurses in controlling HAIs—monitors the incidence of infection within an institution and provides educational and consulting services.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i="1" kern="1200" baseline="0" dirty="0">
                <a:solidFill>
                  <a:schemeClr val="tx1"/>
                </a:solidFill>
                <a:latin typeface="Arial" charset="0"/>
                <a:ea typeface="+mn-ea"/>
                <a:cs typeface="+mn-cs"/>
              </a:rPr>
              <a:t>[Review Box 29-12, Procedural Guidelines: Caring for a Patient on Isolation Precautions, with students.]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13</a:t>
            </a:fld>
            <a:endParaRPr lang="en-US" dirty="0"/>
          </a:p>
        </p:txBody>
      </p:sp>
    </p:spTree>
    <p:extLst>
      <p:ext uri="{BB962C8B-B14F-4D97-AF65-F5344CB8AC3E}">
        <p14:creationId xmlns:p14="http://schemas.microsoft.com/office/powerpoint/2010/main" val="738157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Shown is Figure 28.3 from the textbook: </a:t>
            </a:r>
            <a:r>
              <a:rPr lang="en-US" sz="1200" kern="1200" dirty="0">
                <a:solidFill>
                  <a:schemeClr val="tx1"/>
                </a:solidFill>
                <a:effectLst/>
                <a:latin typeface="Arial" charset="0"/>
                <a:ea typeface="+mn-ea"/>
                <a:cs typeface="+mn-cs"/>
              </a:rPr>
              <a:t>N95 respirator mask. (Courtesy Halyard Health, Inc., Alpharetta, GA.)</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dirty="0">
              <a:solidFill>
                <a:schemeClr val="tx1"/>
              </a:solidFill>
              <a:effectLst/>
              <a:latin typeface="Arial" charset="0"/>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baseline="0" dirty="0">
                <a:solidFill>
                  <a:schemeClr val="tx1"/>
                </a:solidFill>
                <a:latin typeface="Arial" charset="0"/>
                <a:ea typeface="+mn-ea"/>
                <a:cs typeface="+mn-cs"/>
              </a:rPr>
              <a:t>When a patient requires isolation in a private room, a sense of loneliness may develop because normal social relationships become disrupted. This situation can be psychologically harmful, especially for children. </a:t>
            </a:r>
            <a:r>
              <a:rPr lang="en-US" sz="1200" kern="1200" dirty="0">
                <a:solidFill>
                  <a:schemeClr val="tx1"/>
                </a:solidFill>
                <a:effectLst/>
                <a:latin typeface="Arial" charset="0"/>
                <a:ea typeface="+mn-ea"/>
                <a:cs typeface="+mn-cs"/>
              </a:rPr>
              <a:t>Take the opportunity to listen to a patient’s concerns or interests. If you rush care or show a lack of interest in a patient’s needs, he or she feels rejected and even more isolated.</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Arial" charset="0"/>
                <a:ea typeface="+mn-ea"/>
                <a:cs typeface="+mn-cs"/>
              </a:rPr>
              <a:t>Before you institute isolation measures, the patient and family need to understand the nature of the disease or condition, the purposes of isolation, and steps for following specific precautions.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Arial" charset="0"/>
                <a:ea typeface="+mn-ea"/>
                <a:cs typeface="+mn-cs"/>
              </a:rPr>
              <a:t>Take measures to improve the patient’s sensory stimulation during isolation.</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Arial" charset="0"/>
                <a:ea typeface="+mn-ea"/>
                <a:cs typeface="+mn-cs"/>
              </a:rPr>
              <a:t>Explain to the family the patient’s risk for depression or loneliness.</a:t>
            </a:r>
            <a:endParaRPr lang="en-US" sz="1200" kern="1200" baseline="0" dirty="0">
              <a:solidFill>
                <a:schemeClr val="tx1"/>
              </a:solidFill>
              <a:latin typeface="Arial" charset="0"/>
              <a:ea typeface="+mn-ea"/>
              <a:cs typeface="+mn-cs"/>
            </a:endParaRPr>
          </a:p>
          <a:p>
            <a:pPr marL="171450" indent="-171450">
              <a:buFont typeface="Arial" pitchFamily="34" charset="0"/>
              <a:buChar char="•"/>
            </a:pPr>
            <a:r>
              <a:rPr lang="en-US" sz="1200" kern="1200" baseline="0" dirty="0">
                <a:solidFill>
                  <a:schemeClr val="tx1"/>
                </a:solidFill>
                <a:latin typeface="Arial" charset="0"/>
                <a:ea typeface="+mn-ea"/>
                <a:cs typeface="+mn-cs"/>
              </a:rPr>
              <a:t>Private rooms used for isolation sometimes provide negative-pressure airflow to prevent infectious particles from flowing out of a room to other rooms and to the air handling system.</a:t>
            </a:r>
          </a:p>
          <a:p>
            <a:pPr marL="171450" indent="-171450">
              <a:buFont typeface="Arial" pitchFamily="34" charset="0"/>
              <a:buChar char="•"/>
            </a:pPr>
            <a:r>
              <a:rPr lang="en-US" sz="1200" kern="1200" dirty="0">
                <a:solidFill>
                  <a:schemeClr val="tx1"/>
                </a:solidFill>
                <a:effectLst/>
                <a:latin typeface="Arial" charset="0"/>
                <a:ea typeface="+mn-ea"/>
                <a:cs typeface="+mn-cs"/>
              </a:rPr>
              <a:t>Remain aware of infection prevention and control techniques while working with patients in protected environments. </a:t>
            </a:r>
          </a:p>
          <a:p>
            <a:pPr marL="171450" indent="-171450">
              <a:buFont typeface="Arial" pitchFamily="34" charset="0"/>
              <a:buChar char="•"/>
            </a:pPr>
            <a:r>
              <a:rPr lang="en-US" sz="1200" kern="1200" dirty="0">
                <a:solidFill>
                  <a:schemeClr val="tx1"/>
                </a:solidFill>
                <a:effectLst/>
                <a:latin typeface="Arial" charset="0"/>
                <a:ea typeface="+mn-ea"/>
                <a:cs typeface="+mn-cs"/>
              </a:rPr>
              <a:t>PPE should be readily available. </a:t>
            </a:r>
          </a:p>
          <a:p>
            <a:pPr marL="171450" indent="-171450">
              <a:buFont typeface="Arial" pitchFamily="34" charset="0"/>
              <a:buChar char="•"/>
            </a:pPr>
            <a:r>
              <a:rPr lang="en-US" sz="1200" i="1" kern="1200" dirty="0">
                <a:solidFill>
                  <a:schemeClr val="tx1"/>
                </a:solidFill>
                <a:effectLst/>
                <a:latin typeface="Arial" charset="0"/>
                <a:ea typeface="+mn-ea"/>
                <a:cs typeface="+mn-cs"/>
              </a:rPr>
              <a:t>[Review when and how to wear PPE, including gowns, respiratory protection, eye protection, and gloves.]</a:t>
            </a:r>
          </a:p>
          <a:p>
            <a:pPr marL="171450" indent="-171450">
              <a:buFont typeface="Arial" pitchFamily="34" charset="0"/>
              <a:buChar char="•"/>
            </a:pPr>
            <a:r>
              <a:rPr lang="en-US" sz="1200" i="1" kern="1200" dirty="0">
                <a:solidFill>
                  <a:schemeClr val="tx1"/>
                </a:solidFill>
                <a:effectLst/>
                <a:latin typeface="Arial" charset="0"/>
                <a:ea typeface="+mn-ea"/>
                <a:cs typeface="+mn-cs"/>
              </a:rPr>
              <a:t>[Review Box 29-13, Procedural Guidelines: Applying a Mask, with students.]</a:t>
            </a:r>
            <a:endParaRPr lang="en-US" sz="1200" kern="1200" dirty="0">
              <a:solidFill>
                <a:schemeClr val="tx1"/>
              </a:solidFill>
              <a:effectLst/>
              <a:latin typeface="Arial" charset="0"/>
              <a:ea typeface="+mn-ea"/>
              <a:cs typeface="+mn-cs"/>
            </a:endParaRPr>
          </a:p>
          <a:p>
            <a:pPr marL="171450" indent="-171450">
              <a:buFont typeface="Arial" pitchFamily="34" charset="0"/>
              <a:buChar char="•"/>
            </a:pPr>
            <a:r>
              <a:rPr lang="en-US" sz="1200" kern="1200" dirty="0">
                <a:solidFill>
                  <a:schemeClr val="tx1"/>
                </a:solidFill>
                <a:effectLst/>
                <a:latin typeface="Arial" charset="0"/>
                <a:ea typeface="+mn-ea"/>
                <a:cs typeface="+mn-cs"/>
              </a:rPr>
              <a:t> Obtain all culture specimens using clean gloves and sterile equipment.</a:t>
            </a:r>
          </a:p>
          <a:p>
            <a:pPr marL="171450" indent="-171450">
              <a:buFont typeface="Arial" pitchFamily="34" charset="0"/>
              <a:buChar char="•"/>
            </a:pPr>
            <a:r>
              <a:rPr lang="en-US" sz="1200" i="1" kern="1200" dirty="0">
                <a:solidFill>
                  <a:schemeClr val="tx1"/>
                </a:solidFill>
                <a:effectLst/>
                <a:latin typeface="Arial" charset="0"/>
                <a:ea typeface="+mn-ea"/>
                <a:cs typeface="+mn-cs"/>
              </a:rPr>
              <a:t>[Review</a:t>
            </a:r>
            <a:r>
              <a:rPr lang="en-US" sz="1200" i="1" kern="1200" baseline="0" dirty="0">
                <a:solidFill>
                  <a:schemeClr val="tx1"/>
                </a:solidFill>
                <a:effectLst/>
                <a:latin typeface="Arial" charset="0"/>
                <a:ea typeface="+mn-ea"/>
                <a:cs typeface="+mn-cs"/>
              </a:rPr>
              <a:t> Box 29-14, Specimen Collection Techniques, with students.]</a:t>
            </a:r>
          </a:p>
          <a:p>
            <a:pPr marL="171450" indent="-171450">
              <a:buFont typeface="Arial" pitchFamily="34" charset="0"/>
              <a:buChar char="•"/>
            </a:pPr>
            <a:r>
              <a:rPr lang="en-US" sz="1200" kern="1200" dirty="0">
                <a:solidFill>
                  <a:schemeClr val="tx1"/>
                </a:solidFill>
                <a:effectLst/>
                <a:latin typeface="Arial" charset="0"/>
                <a:ea typeface="+mn-ea"/>
                <a:cs typeface="+mn-cs"/>
              </a:rPr>
              <a:t>The use of a single, intact, standard-size linen bag that is not overfilled and tied securely is adequate to prevent infection transmission. Check the color code of bag that your facility uses for bagging these items.</a:t>
            </a:r>
          </a:p>
          <a:p>
            <a:pPr marL="171450" indent="-171450">
              <a:buFont typeface="Arial" pitchFamily="34" charset="0"/>
              <a:buChar char="•"/>
            </a:pPr>
            <a:r>
              <a:rPr lang="en-US" sz="1200" kern="1200" dirty="0">
                <a:solidFill>
                  <a:schemeClr val="tx1"/>
                </a:solidFill>
                <a:effectLst/>
                <a:latin typeface="Arial" charset="0"/>
                <a:ea typeface="+mn-ea"/>
                <a:cs typeface="+mn-cs"/>
              </a:rPr>
              <a:t>Before transferring patients to wheelchairs or stretchers, give them clean gowns to serve as robes. When a patient has an airborne infection, he or she must wear a mask when leaving the room. Notify personnel in diagnostic or procedural areas or the operating room of the type of isolation precautions the patient requires. Be sure to clean the equipment with an approved germicide after patient use and before another patient uses the shared equipment.</a:t>
            </a:r>
            <a:endParaRPr lang="en-US" sz="1100" i="1" dirty="0"/>
          </a:p>
          <a:p>
            <a:pPr marL="171450" indent="-171450">
              <a:buFont typeface="Arial" pitchFamily="34" charset="0"/>
              <a:buChar char="•"/>
            </a:pPr>
            <a:r>
              <a:rPr lang="en-US" i="1" dirty="0"/>
              <a:t>[Shown is Figure 29-3: </a:t>
            </a:r>
            <a:r>
              <a:rPr lang="en-US" sz="1200" i="1" kern="1200" dirty="0">
                <a:solidFill>
                  <a:schemeClr val="tx1"/>
                </a:solidFill>
                <a:latin typeface="Arial" charset="0"/>
                <a:ea typeface="+mn-ea"/>
                <a:cs typeface="+mn-cs"/>
              </a:rPr>
              <a:t>N95 respirator mask with protective eyewear. (Courtesy Kimberly-Clark Health Care, Roswell, Ga.) ]</a:t>
            </a:r>
            <a:endParaRPr lang="en-US" i="1"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14</a:t>
            </a:fld>
            <a:endParaRPr lang="en-US" dirty="0"/>
          </a:p>
        </p:txBody>
      </p:sp>
    </p:spTree>
    <p:extLst>
      <p:ext uri="{BB962C8B-B14F-4D97-AF65-F5344CB8AC3E}">
        <p14:creationId xmlns:p14="http://schemas.microsoft.com/office/powerpoint/2010/main" val="2357083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An infection control professional’s responsibilities often include:</a:t>
            </a: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mn-cs"/>
              </a:rPr>
              <a:t>Providing staff and patient education on infection prevention and control.</a:t>
            </a: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mn-cs"/>
              </a:rPr>
              <a:t>Developing and reviewing infection prevention and control policies and procedures.</a:t>
            </a: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mn-cs"/>
              </a:rPr>
              <a:t>Recommending appropriate isolation procedures.</a:t>
            </a: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mn-cs"/>
              </a:rPr>
              <a:t>Screening patient records for community-acquired infections that are reportable to the public health department.</a:t>
            </a: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mn-cs"/>
              </a:rPr>
              <a:t>Consulting with employee health departments concerning recommendations to prevent and control the spread of infection among personnel, such as tuberculosis (TB) testing.</a:t>
            </a: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mn-cs"/>
              </a:rPr>
              <a:t>Gathering statistics regarding the </a:t>
            </a:r>
            <a:r>
              <a:rPr lang="en-US" sz="1200" b="1" kern="1200" dirty="0">
                <a:solidFill>
                  <a:schemeClr val="tx1"/>
                </a:solidFill>
                <a:effectLst/>
                <a:latin typeface="Arial" charset="0"/>
                <a:ea typeface="+mn-ea"/>
                <a:cs typeface="+mn-cs"/>
              </a:rPr>
              <a:t>epidemiology</a:t>
            </a:r>
            <a:r>
              <a:rPr lang="en-US" sz="1200" kern="1200" dirty="0">
                <a:solidFill>
                  <a:schemeClr val="tx1"/>
                </a:solidFill>
                <a:effectLst/>
                <a:latin typeface="Arial" charset="0"/>
                <a:ea typeface="+mn-ea"/>
                <a:cs typeface="+mn-cs"/>
              </a:rPr>
              <a:t> (cause and effect) of health care–associated infections.</a:t>
            </a: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mn-cs"/>
              </a:rPr>
              <a:t>Notifying the public health department of incidences of communicable diseases within the facility.</a:t>
            </a: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mn-cs"/>
              </a:rPr>
              <a:t>Consulting with all hospital departments to investigate unusual events or clusters of infection.</a:t>
            </a: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mn-cs"/>
              </a:rPr>
              <a:t>Monitoring antibiotic-resistant organisms in the institution.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Health care workers are continually at risk for exposure to infectious microorganisms. Occupational Safety and Health Administration (OSHA) and CDC publish rules, regulations, and guidelines to protect employees from bloodborne pathogens in the workplace. The OSHA regulations and CDC guidelines are incorporated into the policies and procedures of health care institutions and are part of regularly scheduled staff education programs.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Often patients need to learn to use infection prevention and control practices at home.</a:t>
            </a:r>
          </a:p>
          <a:p>
            <a:pPr marL="171450" lvl="0" indent="-171450">
              <a:buFont typeface="Arial" panose="020B0604020202020204" pitchFamily="34" charset="0"/>
              <a:buChar char="•"/>
            </a:pPr>
            <a:r>
              <a:rPr lang="en-US" sz="1200" i="1" kern="1200" dirty="0">
                <a:solidFill>
                  <a:schemeClr val="tx1"/>
                </a:solidFill>
                <a:effectLst/>
                <a:latin typeface="Arial" charset="0"/>
                <a:ea typeface="+mn-ea"/>
                <a:cs typeface="+mn-cs"/>
              </a:rPr>
              <a:t>[Review</a:t>
            </a:r>
            <a:r>
              <a:rPr lang="en-US" sz="1200" i="1" kern="1200" baseline="0" dirty="0">
                <a:solidFill>
                  <a:schemeClr val="tx1"/>
                </a:solidFill>
                <a:effectLst/>
                <a:latin typeface="Arial" charset="0"/>
                <a:ea typeface="+mn-ea"/>
                <a:cs typeface="+mn-cs"/>
              </a:rPr>
              <a:t> Box 29-15, Patient Teaching: Infection Prevention and Control, with students.]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Often you help a patient adapt according to the resources available to maintain hygienic techniques. </a:t>
            </a:r>
            <a:endParaRPr lang="en-US" i="1" dirty="0"/>
          </a:p>
          <a:p>
            <a:endParaRPr lang="en-US" dirty="0"/>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15</a:t>
            </a:fld>
            <a:endParaRPr lang="en-US" dirty="0"/>
          </a:p>
        </p:txBody>
      </p:sp>
    </p:spTree>
    <p:extLst>
      <p:ext uri="{BB962C8B-B14F-4D97-AF65-F5344CB8AC3E}">
        <p14:creationId xmlns:p14="http://schemas.microsoft.com/office/powerpoint/2010/main" val="3176688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Boxes 28.14, 28.15 and 28.16 in the textbook.</a:t>
            </a:r>
          </a:p>
          <a:p>
            <a:pPr marL="171450" indent="-171450">
              <a:buFont typeface="Arial" panose="020B0604020202020204" pitchFamily="34" charset="0"/>
              <a:buChar char="•"/>
            </a:pPr>
            <a:r>
              <a:rPr lang="en-US" dirty="0"/>
              <a:t>See Figure 28.4 in the textbook.</a:t>
            </a:r>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16</a:t>
            </a:fld>
            <a:endParaRPr lang="en-US" dirty="0"/>
          </a:p>
        </p:txBody>
      </p:sp>
    </p:spTree>
    <p:extLst>
      <p:ext uri="{BB962C8B-B14F-4D97-AF65-F5344CB8AC3E}">
        <p14:creationId xmlns:p14="http://schemas.microsoft.com/office/powerpoint/2010/main" val="260570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Shown is Figure 28.4 from the textbook: </a:t>
            </a:r>
            <a:r>
              <a:rPr lang="en-US" sz="1200" kern="1200" dirty="0">
                <a:solidFill>
                  <a:schemeClr val="tx1"/>
                </a:solidFill>
                <a:effectLst/>
                <a:latin typeface="Arial" charset="0"/>
                <a:ea typeface="+mn-ea"/>
                <a:cs typeface="+mn-cs"/>
              </a:rPr>
              <a:t> My Five Moments For Hand Hygiene.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dirty="0">
              <a:solidFill>
                <a:schemeClr val="tx1"/>
              </a:solidFill>
              <a:effectLst/>
              <a:latin typeface="Arial" charset="0"/>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17</a:t>
            </a:fld>
            <a:endParaRPr lang="en-US" dirty="0"/>
          </a:p>
        </p:txBody>
      </p:sp>
    </p:spTree>
    <p:extLst>
      <p:ext uri="{BB962C8B-B14F-4D97-AF65-F5344CB8AC3E}">
        <p14:creationId xmlns:p14="http://schemas.microsoft.com/office/powerpoint/2010/main" val="583111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baseline="0" dirty="0">
                <a:solidFill>
                  <a:schemeClr val="tx1"/>
                </a:solidFill>
                <a:latin typeface="Arial" charset="0"/>
                <a:ea typeface="+mn-ea"/>
                <a:cs typeface="+mn-cs"/>
              </a:rPr>
              <a:t>Surgical asepsis includes procedures used to eliminate all microorganisms, including pathogens and spores, from an object or area.</a:t>
            </a:r>
          </a:p>
          <a:p>
            <a:pPr marL="171450" indent="-171450">
              <a:buFont typeface="Arial" pitchFamily="34" charset="0"/>
              <a:buChar char="•"/>
            </a:pPr>
            <a:r>
              <a:rPr lang="en-US" sz="1200" kern="1200" dirty="0">
                <a:solidFill>
                  <a:schemeClr val="tx1"/>
                </a:solidFill>
                <a:effectLst/>
                <a:latin typeface="Arial" charset="0"/>
                <a:ea typeface="+mn-ea"/>
                <a:cs typeface="+mn-cs"/>
              </a:rPr>
              <a:t>In surgical asepsis an area or object is considered contaminated if touched by any object that is not sterile. It demands the highest level of aseptic technique and requires that all areas be kept free of infectious microorganisms.</a:t>
            </a:r>
          </a:p>
          <a:p>
            <a:pPr marL="171450" indent="-171450">
              <a:buFont typeface="Arial" pitchFamily="34" charset="0"/>
              <a:buChar char="•"/>
            </a:pPr>
            <a:r>
              <a:rPr lang="en-US" sz="1200" kern="1200" dirty="0">
                <a:solidFill>
                  <a:schemeClr val="tx1"/>
                </a:solidFill>
                <a:effectLst/>
                <a:latin typeface="Arial" charset="0"/>
                <a:ea typeface="+mn-ea"/>
                <a:cs typeface="+mn-cs"/>
              </a:rPr>
              <a:t>Use surgical asepsis in the following situations:</a:t>
            </a: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mn-cs"/>
              </a:rPr>
              <a:t>During procedures that require intentional perforation of the patient’s skin such as insertion of IV catheters or central lines.</a:t>
            </a: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mn-cs"/>
              </a:rPr>
              <a:t>When the integrity of the skin is broken as a result of trauma, surgical incision, or burns.</a:t>
            </a: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mn-cs"/>
              </a:rPr>
              <a:t>During procedures that involve invasive procedures, such as insertion of a urinary catheters or surgical instruments into sterile body cavities, such as insertion of a wound drain.</a:t>
            </a:r>
          </a:p>
          <a:p>
            <a:pPr marL="171450" indent="-171450">
              <a:buFont typeface="Arial" pitchFamily="34" charset="0"/>
              <a:buChar char="•"/>
            </a:pPr>
            <a:r>
              <a:rPr lang="en-US" sz="1200" kern="1200" dirty="0">
                <a:solidFill>
                  <a:schemeClr val="tx1"/>
                </a:solidFill>
                <a:effectLst/>
                <a:latin typeface="Arial" charset="0"/>
                <a:ea typeface="+mn-ea"/>
                <a:cs typeface="+mn-cs"/>
              </a:rPr>
              <a:t>Although surgical asepsis is common in the operating room, labor and delivery area, and major diagnostic areas, you also use surgical aseptic techniques at the patient’s bedside (e.g., when inserting intravenous (IV) or urinary catheters, suctioning the tracheobronchial airway, and sterile dressing changes).</a:t>
            </a:r>
            <a:endParaRPr lang="en-US" sz="1200" kern="1200" baseline="0" dirty="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67BBF5FC-5F2D-7A4D-86A9-1DCFF66C1C23}" type="slidenum">
              <a:rPr lang="en-US" smtClean="0"/>
              <a:t>18</a:t>
            </a:fld>
            <a:endParaRPr lang="en-US"/>
          </a:p>
        </p:txBody>
      </p:sp>
    </p:spTree>
    <p:extLst>
      <p:ext uri="{BB962C8B-B14F-4D97-AF65-F5344CB8AC3E}">
        <p14:creationId xmlns:p14="http://schemas.microsoft.com/office/powerpoint/2010/main" val="1040660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Shown is Figure 28.5 from the textbook: </a:t>
            </a:r>
            <a:r>
              <a:rPr lang="en-US" sz="1200" kern="1200" dirty="0">
                <a:solidFill>
                  <a:schemeClr val="tx1"/>
                </a:solidFill>
                <a:effectLst/>
                <a:latin typeface="Arial" charset="0"/>
                <a:ea typeface="+mn-ea"/>
                <a:cs typeface="+mn-cs"/>
              </a:rPr>
              <a:t>Placing sterile item on sterile field.</a:t>
            </a:r>
          </a:p>
          <a:p>
            <a:pPr marL="171450" indent="-171450">
              <a:buFont typeface="Arial" panose="020B0604020202020204" pitchFamily="34" charset="0"/>
              <a:buChar char="•"/>
            </a:pPr>
            <a:endParaRPr lang="en-US" sz="1200" kern="1200" dirty="0">
              <a:solidFill>
                <a:schemeClr val="tx1"/>
              </a:solidFill>
              <a:effectLst/>
              <a:latin typeface="Arial"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Because surgical asepsis requires exact techniques, you need to have the patient’s cooperation. Explain how you will perform a procedure and what the patient can do to avoid contaminating sterile items, including the following:</a:t>
            </a: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mn-cs"/>
              </a:rPr>
              <a:t>Avoid sudden movements of body parts covered by sterile drapes.</a:t>
            </a: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mn-cs"/>
              </a:rPr>
              <a:t>Refrain from touching sterile supplies, drapes, or the nurse’s gloves and gown.</a:t>
            </a: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mn-cs"/>
              </a:rPr>
              <a:t>Avoid coughing, sneezing, or talking over a sterile area.</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Arial" charset="0"/>
                <a:ea typeface="+mn-ea"/>
                <a:cs typeface="+mn-cs"/>
              </a:rPr>
              <a:t>Certain sterile procedures last an extended time. The nurse assesses a patient’s needs and anticipates factors that may disrupt a procedure. Anticipate such a problem and place a surgical mask on him or her before the procedure begins.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i="1" kern="1200" dirty="0">
                <a:solidFill>
                  <a:schemeClr val="tx1"/>
                </a:solidFill>
                <a:effectLst/>
                <a:latin typeface="Arial" charset="0"/>
                <a:ea typeface="+mn-ea"/>
                <a:cs typeface="+mn-cs"/>
              </a:rPr>
              <a:t>[Shown at</a:t>
            </a:r>
            <a:r>
              <a:rPr lang="en-US" sz="1200" i="1" kern="1200" baseline="0" dirty="0">
                <a:solidFill>
                  <a:schemeClr val="tx1"/>
                </a:solidFill>
                <a:effectLst/>
                <a:latin typeface="Arial" charset="0"/>
                <a:ea typeface="+mn-ea"/>
                <a:cs typeface="+mn-cs"/>
              </a:rPr>
              <a:t> top is Figure 29-4: Placing sterile item on sterile field.]</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i="1" kern="1200" baseline="0" dirty="0">
                <a:solidFill>
                  <a:schemeClr val="tx1"/>
                </a:solidFill>
                <a:effectLst/>
                <a:latin typeface="Arial" charset="0"/>
                <a:ea typeface="+mn-ea"/>
                <a:cs typeface="+mn-cs"/>
              </a:rPr>
              <a:t>[Shown at bottom is Figure 29-5: Nurse opens sterile package on work area above waist level.]</a:t>
            </a:r>
            <a:endParaRPr lang="en-US" sz="1200" i="1" kern="1200" dirty="0">
              <a:solidFill>
                <a:schemeClr val="tx1"/>
              </a:solidFill>
              <a:effectLst/>
              <a:latin typeface="Arial" charset="0"/>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19</a:t>
            </a:fld>
            <a:endParaRPr lang="en-US" dirty="0"/>
          </a:p>
        </p:txBody>
      </p:sp>
    </p:spTree>
    <p:extLst>
      <p:ext uri="{BB962C8B-B14F-4D97-AF65-F5344CB8AC3E}">
        <p14:creationId xmlns:p14="http://schemas.microsoft.com/office/powerpoint/2010/main" val="106736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2</a:t>
            </a:fld>
            <a:endParaRPr lang="en-US" dirty="0"/>
          </a:p>
        </p:txBody>
      </p:sp>
    </p:spTree>
    <p:extLst>
      <p:ext uri="{BB962C8B-B14F-4D97-AF65-F5344CB8AC3E}">
        <p14:creationId xmlns:p14="http://schemas.microsoft.com/office/powerpoint/2010/main" val="1635359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mn-ea"/>
                <a:cs typeface="+mn-cs"/>
              </a:rPr>
              <a:t>Shown is Figure 28.6 from the textbook: Nurse opens sterile package on work area above waist level.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20</a:t>
            </a:fld>
            <a:endParaRPr lang="en-US" dirty="0"/>
          </a:p>
        </p:txBody>
      </p:sp>
    </p:spTree>
    <p:extLst>
      <p:ext uri="{BB962C8B-B14F-4D97-AF65-F5344CB8AC3E}">
        <p14:creationId xmlns:p14="http://schemas.microsoft.com/office/powerpoint/2010/main" val="256248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Measure the success of infection prevention and control techniques by determining whether you achieved the goals for reducing or preventing infection. Document the patient’s response to therapies for infection prevention and control.</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Providing patients and/or family members the opportunity to discuss infection prevention and control measures or to demonstrate procedures such as hand hygiene reveals their ability to comply with therapy.</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Patients and health care personnel, including housekeepers and maintenance personnel, are at risk for acquiring infections from accidental needlesticks. After administering an injection or inserting an IV catheter, place the used needle safety device in a puncture-resistant box.</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All sharps must now be either needle safe or needleless.</a:t>
            </a:r>
          </a:p>
          <a:p>
            <a:pPr marL="171450" indent="-171450">
              <a:buFont typeface="Arial" panose="020B0604020202020204" pitchFamily="34" charset="0"/>
              <a:buChar char="•"/>
            </a:pPr>
            <a:r>
              <a:rPr lang="en-US" i="1" dirty="0"/>
              <a:t>[Review Box 29-16, Hepatitis B Vaccination</a:t>
            </a:r>
            <a:r>
              <a:rPr lang="en-US" i="1" baseline="0" dirty="0"/>
              <a:t> and Follow-Up After Hepatitis C and Human Immunodeficiency Virus Exposure, with students.]</a:t>
            </a:r>
            <a:endParaRPr lang="en-US" i="1" dirty="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Arial" charset="0"/>
                <a:ea typeface="+mn-ea"/>
                <a:cs typeface="+mn-cs"/>
              </a:rPr>
              <a:t>Report any contaminated needlestick immediately. Additional criteria for exposure reporting include blood or other potentially infectious materials (OPIMs) in direct contact with an open area of the skin, blood or OPIM that is splashed into a health care worker’s eye or mouth or up the nose, and cuts with a sharp object that is covered with blood or OPIM.</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Follow-up for risk of acquiring infection begins with source patient testing.</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Exposures also occur involving non-bloodborne pathogens. Airborne and droplet diseases also pose a risk to the nonimmune nurse.</a:t>
            </a:r>
          </a:p>
          <a:p>
            <a:pPr marL="171450" indent="-171450">
              <a:buFont typeface="Arial" panose="020B0604020202020204" pitchFamily="34" charset="0"/>
              <a:buChar char="•"/>
            </a:pPr>
            <a:r>
              <a:rPr lang="en-US" sz="1200" i="0" kern="1200" dirty="0">
                <a:solidFill>
                  <a:schemeClr val="tx1"/>
                </a:solidFill>
                <a:effectLst/>
                <a:latin typeface="Arial" charset="0"/>
                <a:ea typeface="+mn-ea"/>
                <a:cs typeface="+mn-cs"/>
              </a:rPr>
              <a:t>Nurses</a:t>
            </a:r>
            <a:r>
              <a:rPr lang="en-US" sz="1200" i="0" kern="1200" baseline="0" dirty="0">
                <a:solidFill>
                  <a:schemeClr val="tx1"/>
                </a:solidFill>
                <a:effectLst/>
                <a:latin typeface="Arial" charset="0"/>
                <a:ea typeface="+mn-ea"/>
                <a:cs typeface="+mn-cs"/>
              </a:rPr>
              <a:t> should receive immunizations, as recommended by the CDC.</a:t>
            </a:r>
            <a:endParaRPr lang="en-US" i="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21</a:t>
            </a:fld>
            <a:endParaRPr lang="en-US" dirty="0"/>
          </a:p>
        </p:txBody>
      </p:sp>
    </p:spTree>
    <p:extLst>
      <p:ext uri="{BB962C8B-B14F-4D97-AF65-F5344CB8AC3E}">
        <p14:creationId xmlns:p14="http://schemas.microsoft.com/office/powerpoint/2010/main" val="1448264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5E67C-4C40-4E77-B400-83E6B5CA2DCC}" type="slidenum">
              <a:rPr lang="en-US"/>
              <a:pPr/>
              <a:t>23</a:t>
            </a:fld>
            <a:endParaRPr lang="en-US"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pPr marL="171450" indent="-171450">
              <a:buFont typeface="Arial" pitchFamily="34" charset="0"/>
              <a:buChar char="•"/>
            </a:pPr>
            <a:endParaRPr lang="en-US" dirty="0"/>
          </a:p>
        </p:txBody>
      </p:sp>
    </p:spTree>
    <p:extLst>
      <p:ext uri="{BB962C8B-B14F-4D97-AF65-F5344CB8AC3E}">
        <p14:creationId xmlns:p14="http://schemas.microsoft.com/office/powerpoint/2010/main" val="2264006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6E1805-852C-43B0-9707-59D778360450}" type="slidenum">
              <a:rPr lang="en-US"/>
              <a:pPr/>
              <a:t>24</a:t>
            </a:fld>
            <a:endParaRPr lang="en-US"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marL="0" indent="0">
              <a:buFont typeface="Arial" pitchFamily="34" charset="0"/>
              <a:buNone/>
            </a:pPr>
            <a:endParaRPr lang="en-US" sz="1200" b="0" i="0" kern="1200" baseline="0" dirty="0">
              <a:solidFill>
                <a:schemeClr val="tx1"/>
              </a:solidFill>
              <a:latin typeface="Arial" charset="0"/>
              <a:ea typeface="+mn-ea"/>
              <a:cs typeface="+mn-cs"/>
            </a:endParaRPr>
          </a:p>
        </p:txBody>
      </p:sp>
    </p:spTree>
    <p:extLst>
      <p:ext uri="{BB962C8B-B14F-4D97-AF65-F5344CB8AC3E}">
        <p14:creationId xmlns:p14="http://schemas.microsoft.com/office/powerpoint/2010/main" val="3780270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Table 39.1 in the textbook.</a:t>
            </a:r>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25</a:t>
            </a:fld>
            <a:endParaRPr lang="en-US" dirty="0"/>
          </a:p>
        </p:txBody>
      </p:sp>
    </p:spTree>
    <p:extLst>
      <p:ext uri="{BB962C8B-B14F-4D97-AF65-F5344CB8AC3E}">
        <p14:creationId xmlns:p14="http://schemas.microsoft.com/office/powerpoint/2010/main" val="1610357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sz="1200" b="0" i="0" u="none" strike="noStrike" kern="1200" baseline="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pPr>
                <a:defRPr/>
              </a:pPr>
              <a:t>26</a:t>
            </a:fld>
            <a:endParaRPr lang="en-US" dirty="0"/>
          </a:p>
        </p:txBody>
      </p:sp>
    </p:spTree>
    <p:extLst>
      <p:ext uri="{BB962C8B-B14F-4D97-AF65-F5344CB8AC3E}">
        <p14:creationId xmlns:p14="http://schemas.microsoft.com/office/powerpoint/2010/main" val="2211711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Arial" charset="0"/>
                <a:ea typeface="+mn-ea"/>
                <a:cs typeface="+mn-cs"/>
              </a:rPr>
              <a:t>Shown is Figure 39.1 from the textbook: </a:t>
            </a:r>
            <a:r>
              <a:rPr lang="en-US" sz="1200" b="0" i="0" u="none" strike="noStrike" kern="1200" baseline="0" dirty="0">
                <a:solidFill>
                  <a:schemeClr val="tx1"/>
                </a:solidFill>
                <a:latin typeface="Arial" charset="0"/>
                <a:ea typeface="+mn-ea"/>
                <a:cs typeface="+mn-cs"/>
              </a:rPr>
              <a:t>Pooling of secretions in dependent regions of lungs in supine position.</a:t>
            </a:r>
            <a:endParaRPr lang="en-US" b="0" i="0" dirty="0"/>
          </a:p>
          <a:p>
            <a:endParaRPr lang="en-US" dirty="0"/>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27</a:t>
            </a:fld>
            <a:endParaRPr lang="en-US" dirty="0"/>
          </a:p>
        </p:txBody>
      </p:sp>
    </p:spTree>
    <p:extLst>
      <p:ext uri="{BB962C8B-B14F-4D97-AF65-F5344CB8AC3E}">
        <p14:creationId xmlns:p14="http://schemas.microsoft.com/office/powerpoint/2010/main" val="1524783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dirty="0"/>
              <a:t>Review Box 39.1 in the textbook.</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dirty="0"/>
              <a:t>Shown is Figure 39.2 from the textbook:</a:t>
            </a:r>
            <a:r>
              <a:rPr lang="en-US" i="0" baseline="0" dirty="0"/>
              <a:t> </a:t>
            </a:r>
            <a:r>
              <a:rPr lang="en-US" sz="1200" b="0" i="0" u="none" strike="noStrike" kern="1200" baseline="0" dirty="0">
                <a:solidFill>
                  <a:schemeClr val="tx1"/>
                </a:solidFill>
                <a:latin typeface="Arial" charset="0"/>
                <a:ea typeface="+mn-ea"/>
                <a:cs typeface="+mn-cs"/>
              </a:rPr>
              <a:t>Thrombus formation in a vessel</a:t>
            </a:r>
            <a:r>
              <a:rPr lang="en-US" i="0" baseline="0" dirty="0"/>
              <a:t>.</a:t>
            </a:r>
            <a:endParaRPr lang="en-US" i="0" dirty="0"/>
          </a:p>
          <a:p>
            <a:endParaRPr lang="en-US" dirty="0"/>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28</a:t>
            </a:fld>
            <a:endParaRPr lang="en-US" dirty="0"/>
          </a:p>
        </p:txBody>
      </p:sp>
    </p:spTree>
    <p:extLst>
      <p:ext uri="{BB962C8B-B14F-4D97-AF65-F5344CB8AC3E}">
        <p14:creationId xmlns:p14="http://schemas.microsoft.com/office/powerpoint/2010/main" val="69546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Box 39.2 in the textbook.</a:t>
            </a:r>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29</a:t>
            </a:fld>
            <a:endParaRPr lang="en-US" dirty="0"/>
          </a:p>
        </p:txBody>
      </p:sp>
    </p:spTree>
    <p:extLst>
      <p:ext uri="{BB962C8B-B14F-4D97-AF65-F5344CB8AC3E}">
        <p14:creationId xmlns:p14="http://schemas.microsoft.com/office/powerpoint/2010/main" val="3252929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FE8F51-0890-4A41-9F84-CBE0D1CC4992}" type="slidenum">
              <a:rPr lang="en-US"/>
              <a:pPr/>
              <a:t>30</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pPr marL="171450" indent="-171450">
              <a:buFont typeface="Arial" pitchFamily="34" charset="0"/>
              <a:buChar char="•"/>
            </a:pPr>
            <a:r>
              <a:rPr lang="en-US" sz="1200" b="0" i="0" u="none" strike="noStrike" kern="1200" baseline="0" dirty="0">
                <a:solidFill>
                  <a:schemeClr val="tx1"/>
                </a:solidFill>
                <a:latin typeface="Arial" charset="0"/>
                <a:ea typeface="+mn-ea"/>
                <a:cs typeface="+mn-cs"/>
              </a:rPr>
              <a:t>Review Tables 39.2 and 39.3 in the textbook.</a:t>
            </a:r>
          </a:p>
          <a:p>
            <a:pPr marL="171450" indent="-171450">
              <a:buFont typeface="Arial" pitchFamily="34" charset="0"/>
              <a:buChar char="•"/>
            </a:pPr>
            <a:r>
              <a:rPr lang="en-US" sz="1200" b="0" i="0" u="none" strike="noStrike" kern="1200" baseline="0" dirty="0">
                <a:solidFill>
                  <a:schemeClr val="tx1"/>
                </a:solidFill>
                <a:latin typeface="Arial" charset="0"/>
                <a:ea typeface="+mn-ea"/>
                <a:cs typeface="+mn-cs"/>
              </a:rPr>
              <a:t>Shown is Figure 39.4 from the textbook: Planes of body.</a:t>
            </a:r>
            <a:endParaRPr lang="en-US" i="0" dirty="0"/>
          </a:p>
        </p:txBody>
      </p:sp>
    </p:spTree>
    <p:extLst>
      <p:ext uri="{BB962C8B-B14F-4D97-AF65-F5344CB8AC3E}">
        <p14:creationId xmlns:p14="http://schemas.microsoft.com/office/powerpoint/2010/main" val="537588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Table 28.1 in the textbook.</a:t>
            </a:r>
          </a:p>
          <a:p>
            <a:pPr marL="171450" indent="-171450">
              <a:buFont typeface="Arial" panose="020B0604020202020204" pitchFamily="34" charset="0"/>
              <a:buChar char="•"/>
            </a:pPr>
            <a:r>
              <a:rPr lang="en-US" dirty="0"/>
              <a:t>Review Box 28.1 in the textbook.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Remember that the presence of a pathogen does not mean that an infection will occur.</a:t>
            </a:r>
          </a:p>
          <a:p>
            <a:pPr marL="171450" indent="-171450">
              <a:buFont typeface="Arial" panose="020B0604020202020204" pitchFamily="34" charset="0"/>
              <a:buChar char="•"/>
            </a:pPr>
            <a:r>
              <a:rPr lang="en-US" dirty="0"/>
              <a:t>Infection develops if the chain stays intact. </a:t>
            </a:r>
            <a:r>
              <a:rPr lang="en-US" sz="1200" kern="1200" dirty="0">
                <a:solidFill>
                  <a:schemeClr val="tx1"/>
                </a:solidFill>
                <a:effectLst/>
                <a:latin typeface="Arial" charset="0"/>
                <a:ea typeface="+mn-ea"/>
                <a:cs typeface="+mn-cs"/>
              </a:rPr>
              <a:t>Preventing infections involves breaking the chain of infection.</a:t>
            </a:r>
            <a:endParaRPr lang="en-US" dirty="0"/>
          </a:p>
          <a:p>
            <a:pPr marL="171450" indent="-171450">
              <a:buFont typeface="Arial" panose="020B0604020202020204" pitchFamily="34" charset="0"/>
              <a:buChar char="•"/>
            </a:pPr>
            <a:r>
              <a:rPr lang="en-US" i="1" dirty="0"/>
              <a:t>[Ask students: Define these six links. Discuss.]	</a:t>
            </a:r>
          </a:p>
          <a:p>
            <a:pPr marL="171450" lvl="0" indent="-171450">
              <a:buFont typeface="Arial" pitchFamily="34" charset="0"/>
              <a:buChar char="•"/>
            </a:pPr>
            <a:r>
              <a:rPr lang="en-US" sz="1200" kern="1200" baseline="0" dirty="0">
                <a:solidFill>
                  <a:schemeClr val="tx1"/>
                </a:solidFill>
                <a:latin typeface="Arial" charset="0"/>
                <a:ea typeface="+mn-ea"/>
                <a:cs typeface="+mn-cs"/>
              </a:rPr>
              <a:t>Microorganisms include bacteria, viruses, fungi, and protozoa. </a:t>
            </a:r>
            <a:r>
              <a:rPr lang="en-US" sz="1200" kern="1200" dirty="0">
                <a:solidFill>
                  <a:schemeClr val="tx1"/>
                </a:solidFill>
                <a:effectLst/>
                <a:latin typeface="Arial" charset="0"/>
                <a:ea typeface="+mn-ea"/>
                <a:cs typeface="+mn-cs"/>
              </a:rPr>
              <a:t>Transient microorganisms attach to the skin when a person has contact with another person or object during normal activities. These organisms may be readily transmitted unless removed using hand hygiene. Hand hygiene is the most effective way to break the chain of infection. </a:t>
            </a:r>
            <a:endParaRPr lang="en-US" sz="1200" kern="1200" baseline="0" dirty="0">
              <a:solidFill>
                <a:schemeClr val="tx1"/>
              </a:solidFill>
              <a:latin typeface="Arial" charset="0"/>
              <a:ea typeface="+mn-ea"/>
              <a:cs typeface="+mn-cs"/>
            </a:endParaRPr>
          </a:p>
          <a:p>
            <a:pPr marL="171450" lvl="0" indent="-171450">
              <a:buFont typeface="Arial" pitchFamily="34" charset="0"/>
              <a:buChar char="•"/>
            </a:pPr>
            <a:r>
              <a:rPr lang="en-US" dirty="0"/>
              <a:t>A </a:t>
            </a:r>
            <a:r>
              <a:rPr lang="en-US" b="0" dirty="0"/>
              <a:t>reservoir is a place where microorganisms survive, multiply, and await transfer to a susceptible host. </a:t>
            </a:r>
          </a:p>
          <a:p>
            <a:pPr marL="628650" lvl="1" indent="-171450">
              <a:buFont typeface="Arial" pitchFamily="34" charset="0"/>
              <a:buChar char="•"/>
            </a:pPr>
            <a:r>
              <a:rPr lang="en-US" sz="1200" kern="1200" dirty="0">
                <a:solidFill>
                  <a:schemeClr val="tx1"/>
                </a:solidFill>
                <a:effectLst/>
                <a:latin typeface="Arial" charset="0"/>
                <a:ea typeface="+mn-ea"/>
                <a:cs typeface="+mn-cs"/>
              </a:rPr>
              <a:t>Frequent reservoirs for health care–associated infections (HAIs) include health care workers, especially their hands; patients; equipment; and the environment. </a:t>
            </a:r>
          </a:p>
          <a:p>
            <a:pPr marL="628650" lvl="1" indent="-171450">
              <a:buFont typeface="Arial" pitchFamily="34" charset="0"/>
              <a:buChar char="•"/>
            </a:pPr>
            <a:r>
              <a:rPr lang="en-US" sz="1200" kern="1200" dirty="0">
                <a:solidFill>
                  <a:schemeClr val="tx1"/>
                </a:solidFill>
                <a:effectLst/>
                <a:latin typeface="Arial" charset="0"/>
                <a:ea typeface="+mn-ea"/>
                <a:cs typeface="+mn-cs"/>
              </a:rPr>
              <a:t>Human reservoirs are divided into two types: those with acute or symptomatic disease and those who show no signs of disease but are carriers of it.</a:t>
            </a:r>
          </a:p>
          <a:p>
            <a:pPr marL="628650" lvl="1" indent="-171450">
              <a:buFont typeface="Arial" pitchFamily="34" charset="0"/>
              <a:buChar char="•"/>
            </a:pPr>
            <a:r>
              <a:rPr lang="en-US" sz="1200" kern="1200" dirty="0">
                <a:solidFill>
                  <a:schemeClr val="tx1"/>
                </a:solidFill>
                <a:effectLst/>
                <a:latin typeface="Arial" charset="0"/>
                <a:ea typeface="+mn-ea"/>
                <a:cs typeface="+mn-cs"/>
              </a:rPr>
              <a:t>To thrive, organisms require a proper environment, including appropriate food, oxygen, water, temperature, pH, and light. </a:t>
            </a:r>
            <a:r>
              <a:rPr lang="en-US" sz="1200" b="1" kern="1200" dirty="0">
                <a:solidFill>
                  <a:schemeClr val="tx1"/>
                </a:solidFill>
                <a:effectLst/>
                <a:latin typeface="Arial" charset="0"/>
                <a:ea typeface="+mn-ea"/>
                <a:cs typeface="+mn-cs"/>
              </a:rPr>
              <a:t>Aerobic</a:t>
            </a:r>
            <a:r>
              <a:rPr lang="en-US" sz="1200" kern="1200" dirty="0">
                <a:solidFill>
                  <a:schemeClr val="tx1"/>
                </a:solidFill>
                <a:effectLst/>
                <a:latin typeface="Arial" charset="0"/>
                <a:ea typeface="+mn-ea"/>
                <a:cs typeface="+mn-cs"/>
              </a:rPr>
              <a:t> bacteria require oxygen for survival and for multiplication sufficient to cause disease. </a:t>
            </a:r>
            <a:r>
              <a:rPr lang="en-US" sz="1200" b="1" kern="1200" dirty="0">
                <a:solidFill>
                  <a:schemeClr val="tx1"/>
                </a:solidFill>
                <a:effectLst/>
                <a:latin typeface="Arial" charset="0"/>
                <a:ea typeface="+mn-ea"/>
                <a:cs typeface="+mn-cs"/>
              </a:rPr>
              <a:t>Anaerobic</a:t>
            </a:r>
            <a:r>
              <a:rPr lang="en-US" sz="1200" kern="1200" dirty="0">
                <a:solidFill>
                  <a:schemeClr val="tx1"/>
                </a:solidFill>
                <a:effectLst/>
                <a:latin typeface="Arial" charset="0"/>
                <a:ea typeface="+mn-ea"/>
                <a:cs typeface="+mn-cs"/>
              </a:rPr>
              <a:t> bacteria thrive where little or no free oxygen is available.</a:t>
            </a:r>
          </a:p>
          <a:p>
            <a:pPr marL="628650" lvl="1" indent="-171450">
              <a:buFont typeface="Arial" pitchFamily="34" charset="0"/>
              <a:buChar char="•"/>
            </a:pPr>
            <a:r>
              <a:rPr lang="en-US" sz="1200" kern="1200" dirty="0">
                <a:solidFill>
                  <a:schemeClr val="tx1"/>
                </a:solidFill>
                <a:effectLst/>
                <a:latin typeface="Arial" charset="0"/>
                <a:ea typeface="+mn-ea"/>
                <a:cs typeface="+mn-cs"/>
              </a:rPr>
              <a:t>Most organisms require water or moisture for survival. Some bacteria assume a form, called a </a:t>
            </a:r>
            <a:r>
              <a:rPr lang="en-US" sz="1200" i="1" kern="1200" dirty="0">
                <a:solidFill>
                  <a:schemeClr val="tx1"/>
                </a:solidFill>
                <a:effectLst/>
                <a:latin typeface="Arial" charset="0"/>
                <a:ea typeface="+mn-ea"/>
                <a:cs typeface="+mn-cs"/>
              </a:rPr>
              <a:t>spore,</a:t>
            </a:r>
            <a:r>
              <a:rPr lang="en-US" sz="1200" kern="1200" dirty="0">
                <a:solidFill>
                  <a:schemeClr val="tx1"/>
                </a:solidFill>
                <a:effectLst/>
                <a:latin typeface="Arial" charset="0"/>
                <a:ea typeface="+mn-ea"/>
                <a:cs typeface="+mn-cs"/>
              </a:rPr>
              <a:t> which is resistant to drying, and can live on inanimate surfaces for long periods of time.</a:t>
            </a:r>
          </a:p>
          <a:p>
            <a:pPr marL="628650" lvl="1" indent="-171450">
              <a:buFont typeface="Arial" pitchFamily="34" charset="0"/>
              <a:buChar char="•"/>
            </a:pPr>
            <a:r>
              <a:rPr lang="en-US" sz="1200" kern="1200" dirty="0">
                <a:solidFill>
                  <a:schemeClr val="tx1"/>
                </a:solidFill>
                <a:effectLst/>
                <a:latin typeface="Arial" charset="0"/>
                <a:ea typeface="+mn-ea"/>
                <a:cs typeface="+mn-cs"/>
              </a:rPr>
              <a:t>The ideal temperature for most human pathogens is 20° to 43° C (68° to 109° F).</a:t>
            </a:r>
          </a:p>
          <a:p>
            <a:pPr marL="628650" lvl="1" indent="-171450">
              <a:buFont typeface="Arial" pitchFamily="34" charset="0"/>
              <a:buChar char="•"/>
            </a:pPr>
            <a:r>
              <a:rPr lang="en-US" sz="1200" kern="1200" dirty="0">
                <a:solidFill>
                  <a:schemeClr val="tx1"/>
                </a:solidFill>
                <a:effectLst/>
                <a:latin typeface="Arial" charset="0"/>
                <a:ea typeface="+mn-ea"/>
                <a:cs typeface="+mn-cs"/>
              </a:rPr>
              <a:t>Most microorganisms prefer an environment within a pH range of 5.0 to 7.0.</a:t>
            </a:r>
          </a:p>
          <a:p>
            <a:pPr marL="628650" lvl="1" indent="-171450">
              <a:buFont typeface="Arial" pitchFamily="34" charset="0"/>
              <a:buChar char="•"/>
            </a:pPr>
            <a:r>
              <a:rPr lang="en-US" sz="1200" kern="1200" dirty="0">
                <a:solidFill>
                  <a:schemeClr val="tx1"/>
                </a:solidFill>
                <a:effectLst/>
                <a:latin typeface="Arial" charset="0"/>
                <a:ea typeface="+mn-ea"/>
                <a:cs typeface="+mn-cs"/>
              </a:rPr>
              <a:t>Microorganisms thrive in dark environments such as those under dressings and within body cavities.</a:t>
            </a:r>
            <a:endParaRPr lang="en-US" b="0" dirty="0"/>
          </a:p>
          <a:p>
            <a:pPr marL="171450" lvl="0" indent="-171450">
              <a:buFont typeface="Arial" pitchFamily="34" charset="0"/>
              <a:buChar char="•"/>
            </a:pPr>
            <a:r>
              <a:rPr lang="en-US" sz="1200" b="0" kern="1200" baseline="0" dirty="0">
                <a:solidFill>
                  <a:schemeClr val="tx1"/>
                </a:solidFill>
                <a:latin typeface="Arial" charset="0"/>
                <a:ea typeface="+mn-ea"/>
                <a:cs typeface="+mn-cs"/>
              </a:rPr>
              <a:t>After microorganisms find a site to grow and multiply, they must find a port of exit if they are to enter another host and cause disease. </a:t>
            </a:r>
            <a:r>
              <a:rPr lang="en-US" sz="1200" kern="1200" dirty="0">
                <a:solidFill>
                  <a:schemeClr val="tx1"/>
                </a:solidFill>
                <a:effectLst/>
                <a:latin typeface="Arial" charset="0"/>
                <a:ea typeface="+mn-ea"/>
                <a:cs typeface="+mn-cs"/>
              </a:rPr>
              <a:t>Portals of exit include sites such as blood, skin and mucous membranes, respiratory tract, genitourinary tract, gastrointestinal tract, and transplacental (mother to fetus).</a:t>
            </a:r>
            <a:endParaRPr lang="en-US" sz="1200" b="0" kern="1200" baseline="0" dirty="0">
              <a:solidFill>
                <a:schemeClr val="tx1"/>
              </a:solidFill>
              <a:latin typeface="Arial" charset="0"/>
              <a:ea typeface="+mn-ea"/>
              <a:cs typeface="+mn-cs"/>
            </a:endParaRPr>
          </a:p>
          <a:p>
            <a:pPr marL="171450" lvl="0" indent="-171450">
              <a:buFont typeface="Arial" pitchFamily="34" charset="0"/>
              <a:buChar char="•"/>
            </a:pPr>
            <a:r>
              <a:rPr lang="en-US" sz="1200" b="0" kern="1200" baseline="0" dirty="0">
                <a:solidFill>
                  <a:schemeClr val="tx1"/>
                </a:solidFill>
                <a:latin typeface="Arial" charset="0"/>
                <a:ea typeface="+mn-ea"/>
                <a:cs typeface="+mn-cs"/>
              </a:rPr>
              <a:t>The major route of transmission for pathogens identified in the health care setting is the unwashed hands of the health care worker. </a:t>
            </a:r>
            <a:r>
              <a:rPr lang="en-US" sz="1200" kern="1200" dirty="0">
                <a:solidFill>
                  <a:schemeClr val="tx1"/>
                </a:solidFill>
                <a:effectLst/>
                <a:latin typeface="Arial" charset="0"/>
                <a:ea typeface="+mn-ea"/>
                <a:cs typeface="+mn-cs"/>
              </a:rPr>
              <a:t>Equipment used within the environment often becomes a source for the transmission of pathogens.</a:t>
            </a:r>
            <a:endParaRPr lang="en-US" sz="2000" b="0" kern="1200" baseline="0" dirty="0">
              <a:solidFill>
                <a:schemeClr val="tx1"/>
              </a:solidFill>
              <a:latin typeface="Arial" charset="0"/>
              <a:ea typeface="+mn-ea"/>
              <a:cs typeface="+mn-cs"/>
            </a:endParaRPr>
          </a:p>
          <a:p>
            <a:pPr marL="171450" lvl="0" indent="-171450">
              <a:buFont typeface="Arial" pitchFamily="34" charset="0"/>
              <a:buChar char="•"/>
            </a:pPr>
            <a:r>
              <a:rPr lang="en-US" sz="1200" b="0" kern="1200" baseline="0" dirty="0">
                <a:solidFill>
                  <a:schemeClr val="tx1"/>
                </a:solidFill>
                <a:latin typeface="Arial" charset="0"/>
                <a:ea typeface="+mn-ea"/>
                <a:cs typeface="+mn-cs"/>
              </a:rPr>
              <a:t>Organisms enter the body through the same routes that they use for exiting.</a:t>
            </a:r>
          </a:p>
          <a:p>
            <a:pPr marL="171450" lvl="0" indent="-171450">
              <a:buFont typeface="Arial" pitchFamily="34" charset="0"/>
              <a:buChar char="•"/>
            </a:pPr>
            <a:r>
              <a:rPr lang="en-US" sz="1200" b="0" kern="1200" baseline="0" dirty="0">
                <a:solidFill>
                  <a:schemeClr val="tx1"/>
                </a:solidFill>
                <a:latin typeface="Arial" charset="0"/>
                <a:ea typeface="+mn-ea"/>
                <a:cs typeface="+mn-cs"/>
              </a:rPr>
              <a:t>Susceptibility to an infectious agent </a:t>
            </a:r>
            <a:r>
              <a:rPr lang="en-US" sz="1200" kern="1200" baseline="0" dirty="0">
                <a:solidFill>
                  <a:schemeClr val="tx1"/>
                </a:solidFill>
                <a:latin typeface="Arial" charset="0"/>
                <a:ea typeface="+mn-ea"/>
                <a:cs typeface="+mn-cs"/>
              </a:rPr>
              <a:t>depends on the individual’s degree of resistance to pathogens.</a:t>
            </a:r>
            <a:endParaRPr lang="en-US" i="1" dirty="0"/>
          </a:p>
          <a:p>
            <a:pPr marL="171450" indent="-171450">
              <a:buFont typeface="Arial" panose="020B0604020202020204" pitchFamily="34" charset="0"/>
              <a:buChar char="•"/>
            </a:pPr>
            <a:r>
              <a:rPr lang="en-US" i="1" dirty="0"/>
              <a:t>[Review Table 29-1, Common Pathogens and Some</a:t>
            </a:r>
            <a:r>
              <a:rPr lang="en-US" i="1" baseline="0" dirty="0"/>
              <a:t> Infections or D</a:t>
            </a:r>
            <a:r>
              <a:rPr lang="en-US" i="1" dirty="0"/>
              <a:t>iseases They Produce,</a:t>
            </a:r>
            <a:r>
              <a:rPr lang="en-US" i="1" baseline="0" dirty="0"/>
              <a:t> and </a:t>
            </a:r>
            <a:r>
              <a:rPr lang="en-US" i="1" dirty="0"/>
              <a:t>Box 29-1 Modes of Transmission, with students.]</a:t>
            </a:r>
          </a:p>
          <a:p>
            <a:pPr marL="171450" indent="-171450">
              <a:buFont typeface="Arial" panose="020B0604020202020204" pitchFamily="34" charset="0"/>
              <a:buChar char="•"/>
            </a:pPr>
            <a:r>
              <a:rPr lang="en-US" i="1" dirty="0"/>
              <a:t>[Shown is Figure</a:t>
            </a:r>
            <a:r>
              <a:rPr lang="en-US" i="1" baseline="0" dirty="0"/>
              <a:t> 29-1: Chain of infection.]</a:t>
            </a:r>
            <a:endParaRPr lang="en-US" i="1"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3</a:t>
            </a:fld>
            <a:endParaRPr lang="en-US" dirty="0"/>
          </a:p>
        </p:txBody>
      </p:sp>
    </p:spTree>
    <p:extLst>
      <p:ext uri="{BB962C8B-B14F-4D97-AF65-F5344CB8AC3E}">
        <p14:creationId xmlns:p14="http://schemas.microsoft.com/office/powerpoint/2010/main" val="2330569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Tables 39.4 and 39.5 in the textbook.</a:t>
            </a:r>
          </a:p>
          <a:p>
            <a:pPr marL="171450" indent="-171450">
              <a:buFont typeface="Arial" panose="020B0604020202020204" pitchFamily="34" charset="0"/>
              <a:buChar char="•"/>
            </a:pPr>
            <a:r>
              <a:rPr lang="en-US" dirty="0"/>
              <a:t>Review Box 39.3 in the textbook.</a:t>
            </a:r>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31</a:t>
            </a:fld>
            <a:endParaRPr lang="en-US" dirty="0"/>
          </a:p>
        </p:txBody>
      </p:sp>
    </p:spTree>
    <p:extLst>
      <p:ext uri="{BB962C8B-B14F-4D97-AF65-F5344CB8AC3E}">
        <p14:creationId xmlns:p14="http://schemas.microsoft.com/office/powerpoint/2010/main" val="958607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Boxes 39.4 and 39.5 in the textbook.</a:t>
            </a:r>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32</a:t>
            </a:fld>
            <a:endParaRPr lang="en-US" dirty="0"/>
          </a:p>
        </p:txBody>
      </p:sp>
    </p:spTree>
    <p:extLst>
      <p:ext uri="{BB962C8B-B14F-4D97-AF65-F5344CB8AC3E}">
        <p14:creationId xmlns:p14="http://schemas.microsoft.com/office/powerpoint/2010/main" val="2712125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19106-17A6-41D8-A400-B755C5D6618A}" type="slidenum">
              <a:rPr lang="en-US"/>
              <a:pPr/>
              <a:t>33</a:t>
            </a:fld>
            <a:endParaRPr lang="en-US" dirty="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pPr marL="171450" indent="-171450">
              <a:buFont typeface="Arial" pitchFamily="34" charset="0"/>
              <a:buChar char="•"/>
            </a:pPr>
            <a:r>
              <a:rPr lang="en-US" sz="1200" b="0" i="0" u="none" strike="noStrike" kern="1200" baseline="0" dirty="0">
                <a:solidFill>
                  <a:schemeClr val="tx1"/>
                </a:solidFill>
                <a:latin typeface="Arial" charset="0"/>
                <a:ea typeface="+mn-ea"/>
                <a:cs typeface="+mn-cs"/>
              </a:rPr>
              <a:t>Shown is Figure 39.10 from the textbook: Trochanter roll.</a:t>
            </a:r>
          </a:p>
        </p:txBody>
      </p:sp>
    </p:spTree>
    <p:extLst>
      <p:ext uri="{BB962C8B-B14F-4D97-AF65-F5344CB8AC3E}">
        <p14:creationId xmlns:p14="http://schemas.microsoft.com/office/powerpoint/2010/main" val="641420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i="0" dirty="0"/>
              <a:t>Review Boxes 39.6 and 39.7 in the textbook.</a:t>
            </a:r>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pPr>
                <a:defRPr/>
              </a:pPr>
              <a:t>34</a:t>
            </a:fld>
            <a:endParaRPr lang="en-US" dirty="0"/>
          </a:p>
        </p:txBody>
      </p:sp>
    </p:spTree>
    <p:extLst>
      <p:ext uri="{BB962C8B-B14F-4D97-AF65-F5344CB8AC3E}">
        <p14:creationId xmlns:p14="http://schemas.microsoft.com/office/powerpoint/2010/main" val="5196731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714B7-3FD3-47C4-AF8E-B6B2E4F505CF}" type="slidenum">
              <a:rPr lang="en-US"/>
              <a:pPr/>
              <a:t>35</a:t>
            </a:fld>
            <a:endParaRPr lang="en-US" dirty="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pPr marL="171450" indent="-171450">
              <a:buFont typeface="Arial" pitchFamily="34" charset="0"/>
              <a:buChar char="•"/>
            </a:pPr>
            <a:endParaRPr lang="en-US" dirty="0"/>
          </a:p>
        </p:txBody>
      </p:sp>
    </p:spTree>
    <p:extLst>
      <p:ext uri="{BB962C8B-B14F-4D97-AF65-F5344CB8AC3E}">
        <p14:creationId xmlns:p14="http://schemas.microsoft.com/office/powerpoint/2010/main" val="33291829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3BE2E2-BD21-4B43-A440-47E3AE268AE5}" type="slidenum">
              <a:rPr lang="en-US"/>
              <a:pPr/>
              <a:t>36</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marL="171450" indent="-171450">
              <a:buFont typeface="Arial" pitchFamily="34" charset="0"/>
              <a:buChar char="•"/>
            </a:pPr>
            <a:r>
              <a:rPr lang="en-US" i="0" dirty="0"/>
              <a:t>Review Box 39.8 in the textbook.</a:t>
            </a:r>
          </a:p>
        </p:txBody>
      </p:sp>
    </p:spTree>
    <p:extLst>
      <p:ext uri="{BB962C8B-B14F-4D97-AF65-F5344CB8AC3E}">
        <p14:creationId xmlns:p14="http://schemas.microsoft.com/office/powerpoint/2010/main" val="780578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Shown is Figure 39.11 from the textbook: Patient using trapeze bar.</a:t>
            </a:r>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pPr>
                <a:defRPr/>
              </a:pPr>
              <a:t>37</a:t>
            </a:fld>
            <a:endParaRPr lang="en-US" dirty="0"/>
          </a:p>
        </p:txBody>
      </p:sp>
    </p:spTree>
    <p:extLst>
      <p:ext uri="{BB962C8B-B14F-4D97-AF65-F5344CB8AC3E}">
        <p14:creationId xmlns:p14="http://schemas.microsoft.com/office/powerpoint/2010/main" val="29680349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i="0"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pPr>
                <a:defRPr/>
              </a:pPr>
              <a:t>39</a:t>
            </a:fld>
            <a:endParaRPr lang="en-US" dirty="0"/>
          </a:p>
        </p:txBody>
      </p:sp>
    </p:spTree>
    <p:extLst>
      <p:ext uri="{BB962C8B-B14F-4D97-AF65-F5344CB8AC3E}">
        <p14:creationId xmlns:p14="http://schemas.microsoft.com/office/powerpoint/2010/main" val="3237256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DD172-9E48-431C-80FA-CF13D1D1C52B}" type="slidenum">
              <a:rPr lang="en-US"/>
              <a:pPr/>
              <a:t>40</a:t>
            </a:fld>
            <a:endParaRPr lang="en-US" dirty="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pPr marL="0" indent="0">
              <a:buFont typeface="Arial" pitchFamily="34" charset="0"/>
              <a:buNone/>
            </a:pPr>
            <a:endParaRPr lang="en-US" i="0" dirty="0"/>
          </a:p>
        </p:txBody>
      </p:sp>
    </p:spTree>
    <p:extLst>
      <p:ext uri="{BB962C8B-B14F-4D97-AF65-F5344CB8AC3E}">
        <p14:creationId xmlns:p14="http://schemas.microsoft.com/office/powerpoint/2010/main" val="2921821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pPr>
                <a:defRPr/>
              </a:pPr>
              <a:t>41</a:t>
            </a:fld>
            <a:endParaRPr lang="en-US" dirty="0"/>
          </a:p>
        </p:txBody>
      </p:sp>
    </p:spTree>
    <p:extLst>
      <p:ext uri="{BB962C8B-B14F-4D97-AF65-F5344CB8AC3E}">
        <p14:creationId xmlns:p14="http://schemas.microsoft.com/office/powerpoint/2010/main" val="189037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Shown is Figure 28.1 from the textbook: Chain of infection.</a:t>
            </a:r>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4</a:t>
            </a:fld>
            <a:endParaRPr lang="en-US" dirty="0"/>
          </a:p>
        </p:txBody>
      </p:sp>
    </p:spTree>
    <p:extLst>
      <p:ext uri="{BB962C8B-B14F-4D97-AF65-F5344CB8AC3E}">
        <p14:creationId xmlns:p14="http://schemas.microsoft.com/office/powerpoint/2010/main" val="14460617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42</a:t>
            </a:fld>
            <a:endParaRPr lang="en-US" dirty="0"/>
          </a:p>
        </p:txBody>
      </p:sp>
    </p:spTree>
    <p:extLst>
      <p:ext uri="{BB962C8B-B14F-4D97-AF65-F5344CB8AC3E}">
        <p14:creationId xmlns:p14="http://schemas.microsoft.com/office/powerpoint/2010/main" val="17646123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2095D4-E2DB-468E-885A-C927CDBCC034}" type="slidenum">
              <a:rPr lang="en-US"/>
              <a:pPr/>
              <a:t>43</a:t>
            </a:fld>
            <a:endParaRPr lang="en-US"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pPr>
              <a:buFont typeface="Arial" pitchFamily="34" charset="0"/>
              <a:buNone/>
            </a:pPr>
            <a:endParaRPr lang="en-US" dirty="0"/>
          </a:p>
        </p:txBody>
      </p:sp>
    </p:spTree>
    <p:extLst>
      <p:ext uri="{BB962C8B-B14F-4D97-AF65-F5344CB8AC3E}">
        <p14:creationId xmlns:p14="http://schemas.microsoft.com/office/powerpoint/2010/main" val="35702458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93B2A4-83C1-4302-8EED-6139E57AFE4A}" type="slidenum">
              <a:rPr lang="en-US"/>
              <a:pPr/>
              <a:t>44</a:t>
            </a:fld>
            <a:endParaRPr lang="en-US" dirty="0"/>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pPr marL="171450" indent="-171450">
              <a:buFont typeface="Arial" pitchFamily="34" charset="0"/>
              <a:buChar char="•"/>
            </a:pPr>
            <a:r>
              <a:rPr lang="en-US" i="0" dirty="0"/>
              <a:t>Ask students to recall the anatomy and physiology of the respiratory and</a:t>
            </a:r>
            <a:r>
              <a:rPr lang="en-US" i="0" baseline="0" dirty="0"/>
              <a:t> cardiovascular systems </a:t>
            </a:r>
            <a:r>
              <a:rPr lang="en-US" i="0" dirty="0"/>
              <a:t>learned in their prerequisite coursework.</a:t>
            </a:r>
          </a:p>
        </p:txBody>
      </p:sp>
    </p:spTree>
    <p:extLst>
      <p:ext uri="{BB962C8B-B14F-4D97-AF65-F5344CB8AC3E}">
        <p14:creationId xmlns:p14="http://schemas.microsoft.com/office/powerpoint/2010/main" val="33169724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i="0" kern="1200" dirty="0">
                <a:solidFill>
                  <a:schemeClr val="tx1"/>
                </a:solidFill>
                <a:effectLst/>
                <a:latin typeface="Arial" charset="0"/>
                <a:ea typeface="+mn-ea"/>
                <a:cs typeface="+mn-cs"/>
              </a:rPr>
              <a:t>Shown is Figure 41.1 </a:t>
            </a:r>
            <a:r>
              <a:rPr lang="en-US" dirty="0"/>
              <a:t>from the textbook</a:t>
            </a:r>
            <a:r>
              <a:rPr lang="en-US" sz="1200" i="0" kern="1200" dirty="0">
                <a:solidFill>
                  <a:schemeClr val="tx1"/>
                </a:solidFill>
                <a:effectLst/>
                <a:latin typeface="Arial" charset="0"/>
                <a:ea typeface="+mn-ea"/>
                <a:cs typeface="+mn-cs"/>
              </a:rPr>
              <a:t>: </a:t>
            </a:r>
            <a:r>
              <a:rPr lang="en-US" altLang="en-US" sz="1200" i="0" dirty="0"/>
              <a:t>Alveoli at terminal end of lower airway.</a:t>
            </a:r>
            <a:r>
              <a:rPr lang="en-US" sz="1200" kern="1200" dirty="0">
                <a:solidFill>
                  <a:schemeClr val="tx1"/>
                </a:solidFill>
                <a:effectLst/>
                <a:latin typeface="Arial" charset="0"/>
                <a:ea typeface="+mn-ea"/>
                <a:cs typeface="+mn-cs"/>
              </a:rPr>
              <a:t> (From Patton KT, Thibodeau GA: </a:t>
            </a:r>
            <a:r>
              <a:rPr lang="en-US" sz="1200" i="1" kern="1200" dirty="0">
                <a:solidFill>
                  <a:schemeClr val="tx1"/>
                </a:solidFill>
                <a:effectLst/>
                <a:latin typeface="Arial" charset="0"/>
                <a:ea typeface="+mn-ea"/>
                <a:cs typeface="+mn-cs"/>
              </a:rPr>
              <a:t>Human body in health and disease,</a:t>
            </a:r>
            <a:r>
              <a:rPr lang="en-US" sz="1200" kern="1200" dirty="0">
                <a:solidFill>
                  <a:schemeClr val="tx1"/>
                </a:solidFill>
                <a:effectLst/>
                <a:latin typeface="Arial" charset="0"/>
                <a:ea typeface="+mn-ea"/>
                <a:cs typeface="+mn-cs"/>
              </a:rPr>
              <a:t> ed 7, St Louis, 2018, Elsevier.)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i="0" dirty="0"/>
          </a:p>
          <a:p>
            <a:endParaRPr lang="en-US" dirty="0"/>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45</a:t>
            </a:fld>
            <a:endParaRPr lang="en-US" dirty="0"/>
          </a:p>
        </p:txBody>
      </p:sp>
    </p:spTree>
    <p:extLst>
      <p:ext uri="{BB962C8B-B14F-4D97-AF65-F5344CB8AC3E}">
        <p14:creationId xmlns:p14="http://schemas.microsoft.com/office/powerpoint/2010/main" val="35642630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a:t>Shown is Figure 41.2 from the textbook</a:t>
            </a:r>
            <a:r>
              <a:rPr lang="en-US" sz="1200" kern="1200" dirty="0">
                <a:solidFill>
                  <a:schemeClr val="tx1"/>
                </a:solidFill>
                <a:latin typeface="Arial" charset="0"/>
                <a:ea typeface="+mn-ea"/>
                <a:cs typeface="+mn-cs"/>
              </a:rPr>
              <a:t>: Schematic representation of blood flow through the heart. Arrows indicate direction of flow. (From Lewis SM, et al: Medical surgical nursing: assessment and management of clinical problems, ed 10, St Louis, 2017, Mosby.)</a:t>
            </a:r>
          </a:p>
          <a:p>
            <a:endParaRPr lang="en-US" dirty="0"/>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46</a:t>
            </a:fld>
            <a:endParaRPr lang="en-US" dirty="0"/>
          </a:p>
        </p:txBody>
      </p:sp>
    </p:spTree>
    <p:extLst>
      <p:ext uri="{BB962C8B-B14F-4D97-AF65-F5344CB8AC3E}">
        <p14:creationId xmlns:p14="http://schemas.microsoft.com/office/powerpoint/2010/main" val="4642939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a:t>Review Box 41.1 in the textbook.</a:t>
            </a:r>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pPr>
                <a:defRPr/>
              </a:pPr>
              <a:t>51</a:t>
            </a:fld>
            <a:endParaRPr lang="en-US" dirty="0"/>
          </a:p>
        </p:txBody>
      </p:sp>
    </p:spTree>
    <p:extLst>
      <p:ext uri="{BB962C8B-B14F-4D97-AF65-F5344CB8AC3E}">
        <p14:creationId xmlns:p14="http://schemas.microsoft.com/office/powerpoint/2010/main" val="41638599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pPr>
                <a:defRPr/>
              </a:pPr>
              <a:t>52</a:t>
            </a:fld>
            <a:endParaRPr lang="en-US" dirty="0"/>
          </a:p>
        </p:txBody>
      </p:sp>
    </p:spTree>
    <p:extLst>
      <p:ext uri="{BB962C8B-B14F-4D97-AF65-F5344CB8AC3E}">
        <p14:creationId xmlns:p14="http://schemas.microsoft.com/office/powerpoint/2010/main" val="24847051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Box 41.2 in the textbook.</a:t>
            </a:r>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53</a:t>
            </a:fld>
            <a:endParaRPr lang="en-US" dirty="0"/>
          </a:p>
        </p:txBody>
      </p:sp>
    </p:spTree>
    <p:extLst>
      <p:ext uri="{BB962C8B-B14F-4D97-AF65-F5344CB8AC3E}">
        <p14:creationId xmlns:p14="http://schemas.microsoft.com/office/powerpoint/2010/main" val="25997059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Table 41.1 in the textbook.</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Review Table 41.2 in the textbook.</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Review Table 41.3 in the textbook.</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Review Table 41.4 in the textbook.</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Review Table 41.5 in the textbook.</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Review Box 41.3 in the textbook.</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Review Box 41.4 in the textbook.</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55</a:t>
            </a:fld>
            <a:endParaRPr lang="en-US" dirty="0"/>
          </a:p>
        </p:txBody>
      </p:sp>
    </p:spTree>
    <p:extLst>
      <p:ext uri="{BB962C8B-B14F-4D97-AF65-F5344CB8AC3E}">
        <p14:creationId xmlns:p14="http://schemas.microsoft.com/office/powerpoint/2010/main" val="40679304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Box 41.5 in the textbook.</a:t>
            </a:r>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56</a:t>
            </a:fld>
            <a:endParaRPr lang="en-US" dirty="0"/>
          </a:p>
        </p:txBody>
      </p:sp>
    </p:spTree>
    <p:extLst>
      <p:ext uri="{BB962C8B-B14F-4D97-AF65-F5344CB8AC3E}">
        <p14:creationId xmlns:p14="http://schemas.microsoft.com/office/powerpoint/2010/main" val="4101129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F9ADA1-1165-4164-8E39-6418F981B3B5}" type="slidenum">
              <a:rPr lang="en-US"/>
              <a:pPr/>
              <a:t>5</a:t>
            </a:fld>
            <a:endParaRPr lang="en-US" dirty="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pPr marL="171450" indent="-171450">
              <a:buFont typeface="Arial" pitchFamily="34" charset="0"/>
              <a:buChar char="•"/>
            </a:pPr>
            <a:r>
              <a:rPr lang="en-US" sz="1200" kern="1200" dirty="0">
                <a:solidFill>
                  <a:schemeClr val="tx1"/>
                </a:solidFill>
                <a:effectLst/>
                <a:latin typeface="Arial" charset="0"/>
                <a:ea typeface="+mn-ea"/>
                <a:cs typeface="+mn-cs"/>
              </a:rPr>
              <a:t>When the patient acquires an infection, observe for signs and symptoms of infection and take appropriate actions to prevent its spread. Infections follow a progressive course.</a:t>
            </a:r>
          </a:p>
          <a:p>
            <a:pPr marL="171450" indent="-171450">
              <a:buFont typeface="Arial" pitchFamily="34" charset="0"/>
              <a:buChar char="•"/>
            </a:pPr>
            <a:r>
              <a:rPr lang="en-US" sz="1200" i="1" kern="1200" dirty="0">
                <a:solidFill>
                  <a:schemeClr val="tx1"/>
                </a:solidFill>
                <a:effectLst/>
                <a:latin typeface="Arial" charset="0"/>
                <a:ea typeface="+mn-ea"/>
                <a:cs typeface="+mn-cs"/>
              </a:rPr>
              <a:t>[Review Box 29-2, Course of Infection by Stage, with students.]</a:t>
            </a:r>
            <a:endParaRPr lang="en-US" i="1" dirty="0"/>
          </a:p>
          <a:p>
            <a:pPr marL="171450" indent="-171450">
              <a:buFont typeface="Arial" pitchFamily="34" charset="0"/>
              <a:buChar char="•"/>
            </a:pPr>
            <a:r>
              <a:rPr lang="en-US" dirty="0"/>
              <a:t>The incubation period is the time interval between entrance of the pathogen and appearance of first symptoms. </a:t>
            </a:r>
          </a:p>
          <a:p>
            <a:pPr marL="171450" indent="-171450">
              <a:buFont typeface="Arial" pitchFamily="34" charset="0"/>
              <a:buChar char="•"/>
            </a:pPr>
            <a:r>
              <a:rPr lang="en-US" dirty="0"/>
              <a:t>Prodromal stage is the interval from onset of nonspecific signs and symptoms to more specific symptoms.</a:t>
            </a:r>
          </a:p>
          <a:p>
            <a:pPr marL="171450" indent="-171450">
              <a:buFont typeface="Arial" pitchFamily="34" charset="0"/>
              <a:buChar char="•"/>
            </a:pPr>
            <a:r>
              <a:rPr lang="en-US" dirty="0"/>
              <a:t>Illness stage is the interval when the patient manifests signs and symptoms specific to the type of infection.</a:t>
            </a:r>
          </a:p>
          <a:p>
            <a:pPr marL="171450" indent="-171450">
              <a:buFont typeface="Arial" pitchFamily="34" charset="0"/>
              <a:buChar char="•"/>
            </a:pPr>
            <a:r>
              <a:rPr lang="en-US" dirty="0"/>
              <a:t>Convalescence is the</a:t>
            </a:r>
            <a:r>
              <a:rPr lang="en-US" baseline="0" dirty="0"/>
              <a:t> interval when acute symptoms of infection disappear.</a:t>
            </a:r>
            <a:endParaRPr lang="en-US" dirty="0"/>
          </a:p>
          <a:p>
            <a:pPr marL="171450" indent="-171450">
              <a:buFont typeface="Arial" pitchFamily="34" charset="0"/>
              <a:buChar char="•"/>
            </a:pPr>
            <a:r>
              <a:rPr lang="en-US" dirty="0"/>
              <a:t>If an infection becomes localized, as in a wound infection, use standard precautions,</a:t>
            </a:r>
            <a:r>
              <a:rPr lang="en-US" baseline="0" dirty="0"/>
              <a:t> </a:t>
            </a:r>
            <a:r>
              <a:rPr lang="en-US" dirty="0"/>
              <a:t>appropriate personal protective equipment (PPE),</a:t>
            </a:r>
            <a:r>
              <a:rPr lang="en-US" baseline="0" dirty="0"/>
              <a:t> and hand hygiene to block the spread of infection to other parts of the body or other patients. </a:t>
            </a:r>
          </a:p>
          <a:p>
            <a:pPr marL="171450" indent="-171450">
              <a:buFont typeface="Arial" pitchFamily="34" charset="0"/>
              <a:buChar char="•"/>
            </a:pPr>
            <a:r>
              <a:rPr lang="en-US" sz="1200" kern="1200" dirty="0">
                <a:solidFill>
                  <a:schemeClr val="tx1"/>
                </a:solidFill>
                <a:effectLst/>
                <a:latin typeface="Arial" charset="0"/>
                <a:ea typeface="+mn-ea"/>
                <a:cs typeface="+mn-cs"/>
              </a:rPr>
              <a:t>Supportive therapy includes providing adequate nutrition and rest to bolster the body’s defenses against the infectious process. The course of care for the patient often has additional effects on body systems affected by the infection.</a:t>
            </a:r>
            <a:endParaRPr lang="en-US" dirty="0"/>
          </a:p>
        </p:txBody>
      </p:sp>
    </p:spTree>
    <p:extLst>
      <p:ext uri="{BB962C8B-B14F-4D97-AF65-F5344CB8AC3E}">
        <p14:creationId xmlns:p14="http://schemas.microsoft.com/office/powerpoint/2010/main" val="28283310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pPr>
                <a:defRPr/>
              </a:pPr>
              <a:t>57</a:t>
            </a:fld>
            <a:endParaRPr lang="en-US" dirty="0"/>
          </a:p>
        </p:txBody>
      </p:sp>
    </p:spTree>
    <p:extLst>
      <p:ext uri="{BB962C8B-B14F-4D97-AF65-F5344CB8AC3E}">
        <p14:creationId xmlns:p14="http://schemas.microsoft.com/office/powerpoint/2010/main" val="11260111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A52247-8F35-4B46-9F12-487F2D6B0FF1}" type="slidenum">
              <a:rPr lang="en-US"/>
              <a:pPr/>
              <a:t>58</a:t>
            </a:fld>
            <a:endParaRPr lang="en-US" dirty="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pPr marL="171450" indent="-171450">
              <a:buFont typeface="Arial" pitchFamily="34" charset="0"/>
              <a:buChar char="•"/>
            </a:pPr>
            <a:r>
              <a:rPr lang="en-US" dirty="0"/>
              <a:t>Review Box 41.6 in the textbook.</a:t>
            </a:r>
          </a:p>
        </p:txBody>
      </p:sp>
    </p:spTree>
    <p:extLst>
      <p:ext uri="{BB962C8B-B14F-4D97-AF65-F5344CB8AC3E}">
        <p14:creationId xmlns:p14="http://schemas.microsoft.com/office/powerpoint/2010/main" val="10044798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Table 41.6 in the textbook.</a:t>
            </a:r>
          </a:p>
          <a:p>
            <a:pPr marL="171450" indent="-171450">
              <a:buFont typeface="Arial" panose="020B0604020202020204" pitchFamily="34" charset="0"/>
              <a:buChar char="•"/>
            </a:pPr>
            <a:r>
              <a:rPr lang="en-US" dirty="0"/>
              <a:t>Shown is Figure 41.7 from the textbook: </a:t>
            </a:r>
            <a:r>
              <a:rPr lang="en-US" sz="1200" kern="1200" dirty="0">
                <a:solidFill>
                  <a:schemeClr val="tx1"/>
                </a:solidFill>
                <a:effectLst/>
                <a:latin typeface="Arial" charset="0"/>
                <a:ea typeface="+mn-ea"/>
                <a:cs typeface="+mn-cs"/>
              </a:rPr>
              <a:t>High-frequency chest wall compression (HFCWC). (Copyright © 2019 Hill-Rom Services, Inc. Reprinted with permission. All rights reserved.)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60</a:t>
            </a:fld>
            <a:endParaRPr lang="en-US" dirty="0"/>
          </a:p>
        </p:txBody>
      </p:sp>
    </p:spTree>
    <p:extLst>
      <p:ext uri="{BB962C8B-B14F-4D97-AF65-F5344CB8AC3E}">
        <p14:creationId xmlns:p14="http://schemas.microsoft.com/office/powerpoint/2010/main" val="22111349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Shown is Figure 41.10 from the textbook: Acapella airway clearance device. (Courtesy Smiths Medical North America.)</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61</a:t>
            </a:fld>
            <a:endParaRPr lang="en-US" dirty="0"/>
          </a:p>
        </p:txBody>
      </p:sp>
    </p:spTree>
    <p:extLst>
      <p:ext uri="{BB962C8B-B14F-4D97-AF65-F5344CB8AC3E}">
        <p14:creationId xmlns:p14="http://schemas.microsoft.com/office/powerpoint/2010/main" val="29133578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Shown is Figure 41.12 from the textbook: Ballard tracheal care, closed suction catheter.</a:t>
            </a:r>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62</a:t>
            </a:fld>
            <a:endParaRPr lang="en-US" dirty="0"/>
          </a:p>
        </p:txBody>
      </p:sp>
    </p:spTree>
    <p:extLst>
      <p:ext uri="{BB962C8B-B14F-4D97-AF65-F5344CB8AC3E}">
        <p14:creationId xmlns:p14="http://schemas.microsoft.com/office/powerpoint/2010/main" val="34529109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Box 41.8 in the textbook.</a:t>
            </a:r>
          </a:p>
          <a:p>
            <a:pPr marL="171450" indent="-171450">
              <a:buFont typeface="Arial" panose="020B0604020202020204" pitchFamily="34" charset="0"/>
              <a:buChar char="•"/>
            </a:pPr>
            <a:r>
              <a:rPr lang="en-US" dirty="0"/>
              <a:t>Shown is Figure 41.14 from the textbook: Endotracheal tube inserted into trachea. Cuff inflated to maintain position. (Copyright © 2015 Medtronic. All rights reserved. Used with the permission of Medtronic.)</a:t>
            </a:r>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63</a:t>
            </a:fld>
            <a:endParaRPr lang="en-US" dirty="0"/>
          </a:p>
        </p:txBody>
      </p:sp>
    </p:spTree>
    <p:extLst>
      <p:ext uri="{BB962C8B-B14F-4D97-AF65-F5344CB8AC3E}">
        <p14:creationId xmlns:p14="http://schemas.microsoft.com/office/powerpoint/2010/main" val="35414726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Table 41.7 and Box 41.9 in the textbook.</a:t>
            </a:r>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64</a:t>
            </a:fld>
            <a:endParaRPr lang="en-US" dirty="0"/>
          </a:p>
        </p:txBody>
      </p:sp>
    </p:spTree>
    <p:extLst>
      <p:ext uri="{BB962C8B-B14F-4D97-AF65-F5344CB8AC3E}">
        <p14:creationId xmlns:p14="http://schemas.microsoft.com/office/powerpoint/2010/main" val="11358714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Box 41.10 and Table 41.8 in the textbook.</a:t>
            </a:r>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65</a:t>
            </a:fld>
            <a:endParaRPr lang="en-US" dirty="0"/>
          </a:p>
        </p:txBody>
      </p:sp>
    </p:spTree>
    <p:extLst>
      <p:ext uri="{BB962C8B-B14F-4D97-AF65-F5344CB8AC3E}">
        <p14:creationId xmlns:p14="http://schemas.microsoft.com/office/powerpoint/2010/main" val="3658555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pPr>
                <a:defRPr/>
              </a:pPr>
              <a:t>66</a:t>
            </a:fld>
            <a:endParaRPr lang="en-US" dirty="0"/>
          </a:p>
        </p:txBody>
      </p:sp>
    </p:spTree>
    <p:extLst>
      <p:ext uri="{BB962C8B-B14F-4D97-AF65-F5344CB8AC3E}">
        <p14:creationId xmlns:p14="http://schemas.microsoft.com/office/powerpoint/2010/main" val="23577743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endParaRPr lang="en-US" sz="1200" kern="1200" baseline="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pPr>
                <a:defRPr/>
              </a:pPr>
              <a:t>67</a:t>
            </a:fld>
            <a:endParaRPr lang="en-US" dirty="0"/>
          </a:p>
        </p:txBody>
      </p:sp>
    </p:spTree>
    <p:extLst>
      <p:ext uri="{BB962C8B-B14F-4D97-AF65-F5344CB8AC3E}">
        <p14:creationId xmlns:p14="http://schemas.microsoft.com/office/powerpoint/2010/main" val="3548834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Boxes 28.2, 28.3 and 28.4 in the textbook.</a:t>
            </a:r>
          </a:p>
          <a:p>
            <a:pPr marL="171450" indent="-171450">
              <a:buFont typeface="Arial" panose="020B0604020202020204" pitchFamily="34" charset="0"/>
              <a:buChar char="•"/>
            </a:pPr>
            <a:r>
              <a:rPr lang="en-US" dirty="0"/>
              <a:t>Review Table 28.2 in the textbook.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If any of these body defenses fail, an infection usually occurs and leads to a serious health problem.</a:t>
            </a:r>
            <a:endParaRPr lang="en-US" dirty="0"/>
          </a:p>
          <a:p>
            <a:pPr marL="171450" indent="-171450">
              <a:buFont typeface="Arial" panose="020B0604020202020204" pitchFamily="34" charset="0"/>
              <a:buChar char="•"/>
            </a:pPr>
            <a:r>
              <a:rPr lang="en-US" dirty="0"/>
              <a:t>Normal flora: microorganisms that reside in the body. They </a:t>
            </a:r>
            <a:r>
              <a:rPr lang="en-US" sz="1200" kern="1200" dirty="0">
                <a:solidFill>
                  <a:schemeClr val="tx1"/>
                </a:solidFill>
                <a:effectLst/>
                <a:latin typeface="Arial" charset="0"/>
                <a:ea typeface="+mn-ea"/>
                <a:cs typeface="+mn-cs"/>
              </a:rPr>
              <a:t>do not usually cause disease when residing in their usual area of the body but instead participate in maintaining health.</a:t>
            </a:r>
            <a:endParaRPr lang="en-US" dirty="0"/>
          </a:p>
          <a:p>
            <a:pPr marL="171450" indent="-171450">
              <a:buFont typeface="Arial" panose="020B0604020202020204" pitchFamily="34" charset="0"/>
              <a:buChar char="•"/>
            </a:pPr>
            <a:r>
              <a:rPr lang="en-US" i="1" dirty="0"/>
              <a:t>[Ask students: Where are these floras located?</a:t>
            </a:r>
            <a:r>
              <a:rPr lang="en-US" i="1" baseline="0" dirty="0"/>
              <a:t> Discuss: F</a:t>
            </a:r>
            <a:r>
              <a:rPr lang="en-US" i="1" dirty="0"/>
              <a:t>loras</a:t>
            </a:r>
            <a:r>
              <a:rPr lang="en-US" i="1" baseline="0" dirty="0"/>
              <a:t> are located in the </a:t>
            </a:r>
            <a:r>
              <a:rPr lang="en-US" i="1" dirty="0"/>
              <a:t>skin, saliva, oral mucosa, and intestinal walls.]</a:t>
            </a:r>
          </a:p>
          <a:p>
            <a:pPr marL="171450" indent="-171450">
              <a:buFont typeface="Arial" panose="020B0604020202020204" pitchFamily="34" charset="0"/>
              <a:buChar char="•"/>
            </a:pPr>
            <a:r>
              <a:rPr lang="en-US" i="0" dirty="0"/>
              <a:t>The</a:t>
            </a:r>
            <a:r>
              <a:rPr lang="en-US" dirty="0"/>
              <a:t> use of broad-spectrum antibiotics for the treatment of infection may eliminate or change normal flora, leading to a superinfection.</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A superinfection develops when broad-spectrum antibiotics eliminate a wide range of normal flora organisms, not just those causing infection. When normal bacterial floras are eliminated, body defenses are reduced, which allows for disease-producing microorganisms to multiply, causing illness.</a:t>
            </a:r>
            <a:endParaRPr lang="en-US" dirty="0"/>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A number of body organ systems have unique defenses against infection. </a:t>
            </a:r>
            <a:r>
              <a:rPr lang="en-US" sz="1200" kern="1200" dirty="0">
                <a:solidFill>
                  <a:schemeClr val="tx1"/>
                </a:solidFill>
                <a:effectLst/>
                <a:latin typeface="Arial" charset="0"/>
                <a:ea typeface="+mn-ea"/>
                <a:cs typeface="+mn-cs"/>
              </a:rPr>
              <a:t>Each organ system has defense mechanisms physiologically suited to its specific structure and function.</a:t>
            </a:r>
            <a:endParaRPr lang="en-US" dirty="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i="1" dirty="0">
                <a:solidFill>
                  <a:srgbClr val="FFFF00"/>
                </a:solidFill>
              </a:rPr>
              <a:t>[Review Table 29-2, Natural Defense Mechanisms Against Infection, with students.</a:t>
            </a:r>
            <a:r>
              <a:rPr lang="en-US" i="1" baseline="0" dirty="0">
                <a:solidFill>
                  <a:srgbClr val="FFFF00"/>
                </a:solidFill>
              </a:rPr>
              <a: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i="1" baseline="0" dirty="0">
              <a:solidFill>
                <a:srgbClr val="FFFF00"/>
              </a:solidFill>
            </a:endParaRP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Arial" charset="0"/>
                <a:ea typeface="+mn-ea"/>
                <a:cs typeface="+mn-cs"/>
              </a:rPr>
              <a:t>Inflammation is a protective vascular reaction that delivers fluid, blood products, and nutrients to an area of injury. </a:t>
            </a:r>
            <a:endParaRPr lang="en-US" dirty="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i="0" u="none" strike="noStrike" kern="1200" baseline="0" dirty="0">
                <a:solidFill>
                  <a:schemeClr val="tx1"/>
                </a:solidFill>
                <a:latin typeface="Arial" charset="0"/>
                <a:ea typeface="+mn-ea"/>
                <a:cs typeface="+mn-cs"/>
              </a:rPr>
              <a:t>The process neutralizes and eliminates pathogens or dead (necrotic) tissues and establishes a means of repairing body cells and tissues.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Arial" charset="0"/>
                <a:ea typeface="+mn-ea"/>
                <a:cs typeface="+mn-cs"/>
              </a:rPr>
              <a:t>Signs of localized inflammation include swelling, redness, heat, pain or tenderness, and loss of function in the affected body part. When inflammation becomes systemic, other signs and symptoms develop, including fever, increased WBCs, malaise, anorexia, nausea, vomiting, lymph node enlargement, or organ failure.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Arial" charset="0"/>
                <a:ea typeface="+mn-ea"/>
                <a:cs typeface="+mn-cs"/>
              </a:rPr>
              <a:t>After tissues are injured, a series of well-coordinated events occurs. The inflammatory response includes: vascular and cellular responses; formation of inflammatory </a:t>
            </a:r>
            <a:r>
              <a:rPr lang="en-US" sz="1200" b="1" kern="1200" dirty="0">
                <a:solidFill>
                  <a:schemeClr val="tx1"/>
                </a:solidFill>
                <a:effectLst/>
                <a:latin typeface="Arial" charset="0"/>
                <a:ea typeface="+mn-ea"/>
                <a:cs typeface="+mn-cs"/>
              </a:rPr>
              <a:t>exudates</a:t>
            </a:r>
            <a:r>
              <a:rPr lang="en-US" sz="1200" kern="1200" dirty="0">
                <a:solidFill>
                  <a:schemeClr val="tx1"/>
                </a:solidFill>
                <a:effectLst/>
                <a:latin typeface="Arial" charset="0"/>
                <a:ea typeface="+mn-ea"/>
                <a:cs typeface="+mn-cs"/>
              </a:rPr>
              <a:t> (fluid and cells that are discharged from cells or blood vessels [e.g., pus or serum]); and tissue repair.</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Arial" charset="0"/>
                <a:ea typeface="+mn-ea"/>
                <a:cs typeface="+mn-cs"/>
              </a:rPr>
              <a:t>Injury causes tissue damage and possibly necrosis. As a result the body releases chemical mediators that increase the permeability of small blood vessels; and fluid, protein, and cells enter interstitial spaces. </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Arial" charset="0"/>
                <a:ea typeface="+mn-ea"/>
                <a:cs typeface="+mn-cs"/>
              </a:rPr>
              <a:t>Due to the physiological inflammatory response, the involved body part may have a temporary loss of function.</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Arial" charset="0"/>
                <a:ea typeface="+mn-ea"/>
                <a:cs typeface="+mn-cs"/>
              </a:rPr>
              <a:t>The cellular response of inflammation involves white blood cells (WBCs) arriving at the site. WBCs pass through blood vessels and into the tissues.</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Arial" charset="0"/>
                <a:ea typeface="+mn-ea"/>
                <a:cs typeface="+mn-cs"/>
              </a:rPr>
              <a:t>Through the process of phagocytosis, specialized WBCs, called </a:t>
            </a:r>
            <a:r>
              <a:rPr lang="en-US" sz="1200" i="1" kern="1200" dirty="0">
                <a:solidFill>
                  <a:schemeClr val="tx1"/>
                </a:solidFill>
                <a:effectLst/>
                <a:latin typeface="Arial" charset="0"/>
                <a:ea typeface="+mn-ea"/>
                <a:cs typeface="+mn-cs"/>
              </a:rPr>
              <a:t>neutrophils</a:t>
            </a:r>
            <a:r>
              <a:rPr lang="en-US" sz="1200" kern="1200" dirty="0">
                <a:solidFill>
                  <a:schemeClr val="tx1"/>
                </a:solidFill>
                <a:effectLst/>
                <a:latin typeface="Arial" charset="0"/>
                <a:ea typeface="+mn-ea"/>
                <a:cs typeface="+mn-cs"/>
              </a:rPr>
              <a:t> and </a:t>
            </a:r>
            <a:r>
              <a:rPr lang="en-US" sz="1200" i="1" kern="1200" dirty="0">
                <a:solidFill>
                  <a:schemeClr val="tx1"/>
                </a:solidFill>
                <a:effectLst/>
                <a:latin typeface="Arial" charset="0"/>
                <a:ea typeface="+mn-ea"/>
                <a:cs typeface="+mn-cs"/>
              </a:rPr>
              <a:t>monocytes,</a:t>
            </a:r>
            <a:r>
              <a:rPr lang="en-US" sz="1200" kern="1200" dirty="0">
                <a:solidFill>
                  <a:schemeClr val="tx1"/>
                </a:solidFill>
                <a:effectLst/>
                <a:latin typeface="Arial" charset="0"/>
                <a:ea typeface="+mn-ea"/>
                <a:cs typeface="+mn-cs"/>
              </a:rPr>
              <a:t> ingest and destroy microorganisms or other small particles.</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1" kern="1200" dirty="0">
                <a:solidFill>
                  <a:schemeClr val="tx1"/>
                </a:solidFill>
                <a:effectLst/>
                <a:latin typeface="Arial" charset="0"/>
                <a:ea typeface="+mn-ea"/>
                <a:cs typeface="+mn-cs"/>
              </a:rPr>
              <a:t>Leukocytosis,</a:t>
            </a:r>
            <a:r>
              <a:rPr lang="en-US" sz="1200" kern="1200" dirty="0">
                <a:solidFill>
                  <a:schemeClr val="tx1"/>
                </a:solidFill>
                <a:effectLst/>
                <a:latin typeface="Arial" charset="0"/>
                <a:ea typeface="+mn-ea"/>
                <a:cs typeface="+mn-cs"/>
              </a:rPr>
              <a:t> or an increase in the number of circulating WBCs, is the response of the body to WBCs leaving blood vessels.</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Arial" charset="0"/>
                <a:ea typeface="+mn-ea"/>
                <a:cs typeface="+mn-cs"/>
              </a:rPr>
              <a:t>Exudate may be </a:t>
            </a:r>
            <a:r>
              <a:rPr lang="en-US" sz="1200" b="1" kern="1200" dirty="0">
                <a:solidFill>
                  <a:schemeClr val="tx1"/>
                </a:solidFill>
                <a:effectLst/>
                <a:latin typeface="Arial" charset="0"/>
                <a:ea typeface="+mn-ea"/>
                <a:cs typeface="+mn-cs"/>
              </a:rPr>
              <a:t>serous</a:t>
            </a:r>
            <a:r>
              <a:rPr lang="en-US" sz="1200" kern="1200" dirty="0">
                <a:solidFill>
                  <a:schemeClr val="tx1"/>
                </a:solidFill>
                <a:effectLst/>
                <a:latin typeface="Arial" charset="0"/>
                <a:ea typeface="+mn-ea"/>
                <a:cs typeface="+mn-cs"/>
              </a:rPr>
              <a:t> (clear, like plasma), </a:t>
            </a:r>
            <a:r>
              <a:rPr lang="en-US" sz="1200" b="1" kern="1200" dirty="0">
                <a:solidFill>
                  <a:schemeClr val="tx1"/>
                </a:solidFill>
                <a:effectLst/>
                <a:latin typeface="Arial" charset="0"/>
                <a:ea typeface="+mn-ea"/>
                <a:cs typeface="+mn-cs"/>
              </a:rPr>
              <a:t>sanguineous</a:t>
            </a:r>
            <a:r>
              <a:rPr lang="en-US" sz="1200" kern="1200" dirty="0">
                <a:solidFill>
                  <a:schemeClr val="tx1"/>
                </a:solidFill>
                <a:effectLst/>
                <a:latin typeface="Arial" charset="0"/>
                <a:ea typeface="+mn-ea"/>
                <a:cs typeface="+mn-cs"/>
              </a:rPr>
              <a:t> (containing red blood cells), or </a:t>
            </a:r>
            <a:r>
              <a:rPr lang="en-US" sz="1200" b="1" kern="1200" dirty="0">
                <a:solidFill>
                  <a:schemeClr val="tx1"/>
                </a:solidFill>
                <a:effectLst/>
                <a:latin typeface="Arial" charset="0"/>
                <a:ea typeface="+mn-ea"/>
                <a:cs typeface="+mn-cs"/>
              </a:rPr>
              <a:t>purulent</a:t>
            </a:r>
            <a:r>
              <a:rPr lang="en-US" sz="1200" kern="1200" dirty="0">
                <a:solidFill>
                  <a:schemeClr val="tx1"/>
                </a:solidFill>
                <a:effectLst/>
                <a:latin typeface="Arial" charset="0"/>
                <a:ea typeface="+mn-ea"/>
                <a:cs typeface="+mn-cs"/>
              </a:rPr>
              <a:t> (containing WBCs and bacteria). Usually the exudate is cleared away through lymphatic drainage. Platelets and plasma proteins such as fibrinogen form a mesh-like matrix at the site of inflammation to prevent its spread.</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Arial" charset="0"/>
                <a:ea typeface="+mn-ea"/>
                <a:cs typeface="+mn-cs"/>
              </a:rPr>
              <a:t>When there is injury to tissue cells, healing involves the defensive, reconstructive, and </a:t>
            </a:r>
            <a:r>
              <a:rPr lang="en-US" sz="1200" kern="1200" dirty="0" err="1">
                <a:solidFill>
                  <a:schemeClr val="tx1"/>
                </a:solidFill>
                <a:effectLst/>
                <a:latin typeface="Arial" charset="0"/>
                <a:ea typeface="+mn-ea"/>
                <a:cs typeface="+mn-cs"/>
              </a:rPr>
              <a:t>maturative</a:t>
            </a:r>
            <a:r>
              <a:rPr lang="en-US" sz="1200" kern="1200" dirty="0">
                <a:solidFill>
                  <a:schemeClr val="tx1"/>
                </a:solidFill>
                <a:effectLst/>
                <a:latin typeface="Arial" charset="0"/>
                <a:ea typeface="+mn-ea"/>
                <a:cs typeface="+mn-cs"/>
              </a:rPr>
              <a:t> stages.</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Damaged cells are eventually replaced with healthy new cells. </a:t>
            </a:r>
            <a:endParaRPr lang="en-US" dirty="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i="1" dirty="0">
              <a:solidFill>
                <a:srgbClr val="FFFF00"/>
              </a:solidFill>
            </a:endParaRPr>
          </a:p>
          <a:p>
            <a:pPr marL="171450" indent="-171450">
              <a:buFont typeface="Arial" pitchFamily="34" charset="0"/>
              <a:buChar char="•"/>
            </a:pPr>
            <a:r>
              <a:rPr lang="en-US" sz="1200" b="0" i="0" u="none" strike="noStrike" kern="1200" baseline="0" dirty="0">
                <a:solidFill>
                  <a:schemeClr val="tx1"/>
                </a:solidFill>
                <a:latin typeface="Arial" charset="0"/>
                <a:ea typeface="+mn-ea"/>
                <a:cs typeface="+mn-cs"/>
              </a:rPr>
              <a:t>Health care–associated infection (HAI) can occur as the result of invasive procedures, antibiotic administration, the presence of multidrug-resistant organisms, and breaks in infection prevention and control activities.</a:t>
            </a:r>
            <a:r>
              <a:rPr lang="en-US" sz="1200" kern="1200" baseline="0" dirty="0">
                <a:solidFill>
                  <a:schemeClr val="tx1"/>
                </a:solidFill>
                <a:latin typeface="Arial" charset="0"/>
                <a:ea typeface="+mn-ea"/>
                <a:cs typeface="+mn-cs"/>
              </a:rPr>
              <a:t> </a:t>
            </a:r>
          </a:p>
          <a:p>
            <a:pPr marL="171450" indent="-171450">
              <a:buFont typeface="Arial" pitchFamily="34" charset="0"/>
              <a:buChar char="•"/>
            </a:pPr>
            <a:r>
              <a:rPr lang="en-US" sz="1200" kern="1200" baseline="0" dirty="0">
                <a:solidFill>
                  <a:schemeClr val="tx1"/>
                </a:solidFill>
                <a:latin typeface="Arial" charset="0"/>
                <a:ea typeface="+mn-ea"/>
                <a:cs typeface="+mn-cs"/>
              </a:rPr>
              <a:t>Invasive procedures, medical therapies, long hospitalization, and contact with health care personnel increase a hospitalized patient’s risk for acquiring a HAI.</a:t>
            </a:r>
            <a:endParaRPr lang="en-US" sz="1200" b="0" i="0" u="none" strike="noStrike" kern="1200" baseline="0" dirty="0">
              <a:solidFill>
                <a:schemeClr val="tx1"/>
              </a:solidFill>
              <a:latin typeface="Arial" charset="0"/>
              <a:ea typeface="+mn-ea"/>
              <a:cs typeface="+mn-cs"/>
            </a:endParaRPr>
          </a:p>
          <a:p>
            <a:pPr marL="171450" indent="-171450">
              <a:buFont typeface="Arial" pitchFamily="34" charset="0"/>
              <a:buChar char="•"/>
            </a:pPr>
            <a:r>
              <a:rPr lang="en-US" sz="1200" b="0" i="0" u="none" strike="noStrike" kern="1200" baseline="0" dirty="0">
                <a:solidFill>
                  <a:schemeClr val="tx1"/>
                </a:solidFill>
                <a:latin typeface="Arial" charset="0"/>
                <a:ea typeface="+mn-ea"/>
                <a:cs typeface="+mn-cs"/>
              </a:rPr>
              <a:t>Meticulous hand hygiene practices, use of chlorhexidine washes, and other advances in intensive care unit (ICU) infection prevention help to prevent these infections.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i="1" dirty="0">
              <a:solidFill>
                <a:srgbClr val="FFFF00"/>
              </a:solidFill>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6</a:t>
            </a:fld>
            <a:endParaRPr lang="en-US" dirty="0"/>
          </a:p>
        </p:txBody>
      </p:sp>
    </p:spTree>
    <p:extLst>
      <p:ext uri="{BB962C8B-B14F-4D97-AF65-F5344CB8AC3E}">
        <p14:creationId xmlns:p14="http://schemas.microsoft.com/office/powerpoint/2010/main" val="2753090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Health care workers are at risk for exposure to microorganisms in the hospital and/or home setting. </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When a patient requires</a:t>
            </a:r>
            <a:r>
              <a:rPr lang="en-US" sz="1200" kern="1200" baseline="0" dirty="0">
                <a:solidFill>
                  <a:schemeClr val="tx1"/>
                </a:solidFill>
                <a:effectLst/>
                <a:latin typeface="Arial" charset="0"/>
                <a:ea typeface="+mn-ea"/>
                <a:cs typeface="+mn-cs"/>
              </a:rPr>
              <a:t> isolation measures, </a:t>
            </a:r>
            <a:r>
              <a:rPr lang="en-US" sz="1200" kern="1200" dirty="0">
                <a:solidFill>
                  <a:schemeClr val="tx1"/>
                </a:solidFill>
                <a:effectLst/>
                <a:latin typeface="Arial" charset="0"/>
                <a:ea typeface="+mn-ea"/>
                <a:cs typeface="+mn-cs"/>
              </a:rPr>
              <a:t>help patients and families reduce some of these feelings by discussing the disease process, explaining isolation procedures, and maintaining a friendly, understanding manner.</a:t>
            </a:r>
            <a:endParaRPr lang="en-US" dirty="0"/>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Multiple factors influence a patient’s susceptibility to infection. It is important to understand how each of these factors alone or in combination increases this risk.</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Throughout life, susceptibility to infection changes. An infant has immature defenses against infection. The young or middle-aged adult has refined defenses against infection. In older adults, immune response declines, particular cell-mediated immunity. </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A patient’s nutritional health directly influences susceptibility to infection. A reduction in the intake of protein and other nutrients such as carbohydrates and fats reduces body defenses against infection and impairs wound healing.</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The body responds to emotional or physical stress by the general adaptation. If stress continues or becomes intense, elevated cortisone levels result in decreased resistance to infection. </a:t>
            </a:r>
            <a:r>
              <a:rPr lang="en-US" sz="1200" kern="1200" dirty="0">
                <a:solidFill>
                  <a:schemeClr val="tx1"/>
                </a:solidFill>
                <a:effectLst/>
                <a:latin typeface="Arial" charset="0"/>
                <a:ea typeface="+mn-ea"/>
                <a:cs typeface="+mn-cs"/>
              </a:rPr>
              <a:t>Continued stress leads to exhaustion, which causes depletion in energy stores, and the body has no resistance to invading organisms.</a:t>
            </a:r>
            <a:endParaRPr lang="en-US" sz="1200" b="0" i="0" u="none" strike="noStrike" kern="1200" baseline="0" dirty="0">
              <a:solidFill>
                <a:schemeClr val="tx1"/>
              </a:solidFill>
              <a:latin typeface="Arial"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Patients with diseases of the immune system are at particular risk for infection. Leukemia, acquired immunodeficiency syndrome (AIDS), lymphoma, and aplastic anemia are conditions that compromise a host by weakening defenses against infectious organisms. </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Patients with chronic diseases such as diabetes mellitus and multiple sclerosis are also more susceptible to infection because of general debilitation and nutritional impairment.</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Diseases that impair body system defenses increase susceptibility to infection.</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Patients with burns have a high susceptibility to infection.</a:t>
            </a:r>
            <a:r>
              <a:rPr lang="en-US" sz="1200" b="0" i="0" u="none" strike="noStrike" kern="1200" baseline="0" dirty="0">
                <a:solidFill>
                  <a:schemeClr val="tx1"/>
                </a:solidFill>
                <a:latin typeface="Arial" charset="0"/>
                <a:ea typeface="+mn-ea"/>
                <a:cs typeface="+mn-cs"/>
              </a:rPr>
              <a:t> </a:t>
            </a:r>
          </a:p>
          <a:p>
            <a:pPr marL="171450" indent="-171450">
              <a:buFont typeface="Arial" panose="020B0604020202020204" pitchFamily="34" charset="0"/>
              <a:buChar char="•"/>
            </a:pPr>
            <a:r>
              <a:rPr lang="en-US" sz="1200" b="0" i="1" u="none" strike="noStrike" kern="1200" baseline="0" dirty="0">
                <a:solidFill>
                  <a:schemeClr val="tx1"/>
                </a:solidFill>
                <a:latin typeface="Arial" charset="0"/>
                <a:ea typeface="+mn-ea"/>
                <a:cs typeface="+mn-cs"/>
              </a:rPr>
              <a:t>[Ask students: What conditions can you think of that would make a patient more susceptible to infection? Discuss.]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7</a:t>
            </a:fld>
            <a:endParaRPr lang="en-US" dirty="0"/>
          </a:p>
        </p:txBody>
      </p:sp>
    </p:spTree>
    <p:extLst>
      <p:ext uri="{BB962C8B-B14F-4D97-AF65-F5344CB8AC3E}">
        <p14:creationId xmlns:p14="http://schemas.microsoft.com/office/powerpoint/2010/main" val="4115292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Review Table 28.3, Table 28.4 and Box 28.5 in the textbook.</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indent="-171450">
              <a:buFont typeface="Arial" pitchFamily="34" charset="0"/>
              <a:buChar char="•"/>
            </a:pPr>
            <a:r>
              <a:rPr lang="en-US" dirty="0"/>
              <a:t>As you may recall, assessment is the first step of the nursing process.</a:t>
            </a:r>
          </a:p>
          <a:p>
            <a:pPr marL="171450" indent="-171450">
              <a:buFont typeface="Arial" pitchFamily="34" charset="0"/>
              <a:buChar char="•"/>
            </a:pPr>
            <a:r>
              <a:rPr lang="en-US" sz="1200" kern="1200" dirty="0">
                <a:solidFill>
                  <a:schemeClr val="tx1"/>
                </a:solidFill>
                <a:effectLst/>
                <a:latin typeface="Arial" charset="0"/>
                <a:ea typeface="+mn-ea"/>
                <a:cs typeface="+mn-cs"/>
              </a:rPr>
              <a:t>A medication history is necessary to identify medications that increase a patient’s susceptibility to infection. An analysis of laboratory findings provides information about a patient’s defense against infection. The early recognition of infection or risk factors helps you make the correct nursing diagnosis and establish a treatment plan.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indent="-171450">
              <a:buFont typeface="Arial" pitchFamily="34" charset="0"/>
              <a:buChar char="•"/>
            </a:pPr>
            <a:r>
              <a:rPr lang="en-US" sz="1200" b="0" i="0" u="none" strike="noStrike" kern="1200" baseline="0" dirty="0">
                <a:solidFill>
                  <a:schemeClr val="tx1"/>
                </a:solidFill>
                <a:latin typeface="Arial" charset="0"/>
                <a:ea typeface="+mn-ea"/>
                <a:cs typeface="+mn-cs"/>
              </a:rPr>
              <a:t>Some patients with infection have a variety of problems. It is important to ask specific questions to determine the patient’s and family’s needs related to the risk for infection or disease status.</a:t>
            </a:r>
          </a:p>
          <a:p>
            <a:pPr marL="171450" indent="-171450">
              <a:buFont typeface="Arial" pitchFamily="34" charset="0"/>
              <a:buChar char="•"/>
            </a:pPr>
            <a:r>
              <a:rPr lang="en-US" sz="1200" b="0" i="1" u="none" strike="noStrike" kern="1200" baseline="0" dirty="0">
                <a:solidFill>
                  <a:schemeClr val="tx1"/>
                </a:solidFill>
                <a:latin typeface="Arial" charset="0"/>
                <a:ea typeface="+mn-ea"/>
                <a:cs typeface="+mn-cs"/>
              </a:rPr>
              <a:t>[Review Box 29-5, Nursing Assessment Questions, with students.]</a:t>
            </a:r>
          </a:p>
          <a:p>
            <a:pPr marL="171450" indent="-171450">
              <a:buFont typeface="Arial" pitchFamily="34" charset="0"/>
              <a:buChar char="•"/>
            </a:pPr>
            <a:r>
              <a:rPr lang="en-US" sz="1200" kern="1200" dirty="0">
                <a:solidFill>
                  <a:schemeClr val="tx1"/>
                </a:solidFill>
                <a:effectLst/>
                <a:latin typeface="Arial" charset="0"/>
                <a:ea typeface="+mn-ea"/>
                <a:cs typeface="+mn-cs"/>
              </a:rPr>
              <a:t>Ask the patient how the infection affects the ability to maintain relationships and perform activities of daily living. Determine whether chronic infection has drained the patient’s financial resources.</a:t>
            </a:r>
            <a:endParaRPr lang="en-US" sz="1200" b="0" i="1" u="none" strike="noStrike" kern="1200" baseline="0" dirty="0">
              <a:solidFill>
                <a:schemeClr val="tx1"/>
              </a:solidFill>
              <a:latin typeface="Arial" charset="0"/>
              <a:ea typeface="+mn-ea"/>
              <a:cs typeface="+mn-cs"/>
            </a:endParaRPr>
          </a:p>
          <a:p>
            <a:pPr marL="171450" indent="-171450">
              <a:buFont typeface="Arial" pitchFamily="34" charset="0"/>
              <a:buChar char="•"/>
            </a:pPr>
            <a:r>
              <a:rPr lang="en-US" sz="1200" b="0" i="0" u="none" strike="noStrike" kern="1200" baseline="0" dirty="0">
                <a:solidFill>
                  <a:schemeClr val="tx1"/>
                </a:solidFill>
                <a:latin typeface="Arial" charset="0"/>
                <a:ea typeface="+mn-ea"/>
                <a:cs typeface="+mn-cs"/>
              </a:rPr>
              <a:t>Encourage patients to verbalize their expectations so you are able to establish interventions to meet patients’ priorities.</a:t>
            </a:r>
          </a:p>
          <a:p>
            <a:pPr marL="171450" indent="-171450">
              <a:buFont typeface="Arial" pitchFamily="34" charset="0"/>
              <a:buChar char="•"/>
            </a:pPr>
            <a:r>
              <a:rPr lang="en-US" sz="1200" b="0" i="0" u="none" strike="noStrike" kern="1200" baseline="0" dirty="0">
                <a:solidFill>
                  <a:schemeClr val="tx1"/>
                </a:solidFill>
                <a:latin typeface="Arial" charset="0"/>
                <a:ea typeface="+mn-ea"/>
                <a:cs typeface="+mn-cs"/>
              </a:rPr>
              <a:t>Review physical assessment findings and the patient’s medical condition to determine the status of normal defense mechanisms against infection.</a:t>
            </a:r>
          </a:p>
          <a:p>
            <a:pPr marL="171450" indent="-171450">
              <a:buFont typeface="Arial" pitchFamily="34" charset="0"/>
              <a:buChar char="•"/>
            </a:pPr>
            <a:r>
              <a:rPr lang="en-US" sz="1200" b="0" i="1" u="none" strike="noStrike" kern="1200" baseline="0" dirty="0">
                <a:solidFill>
                  <a:schemeClr val="tx1"/>
                </a:solidFill>
                <a:latin typeface="Arial" charset="0"/>
                <a:ea typeface="+mn-ea"/>
                <a:cs typeface="+mn-cs"/>
              </a:rPr>
              <a:t>[Ask students: What are the factors that influence patient susceptibility? Discuss: Age, nutritional status, stress, and disease process are factors that influence susceptibility to infection.]</a:t>
            </a:r>
          </a:p>
          <a:p>
            <a:pPr marL="171450" indent="-171450">
              <a:buFont typeface="Arial" pitchFamily="34" charset="0"/>
              <a:buChar char="•"/>
            </a:pPr>
            <a:r>
              <a:rPr lang="en-US" sz="1200" b="0" i="0" u="none" strike="noStrike" kern="1200" baseline="0" dirty="0">
                <a:solidFill>
                  <a:schemeClr val="tx1"/>
                </a:solidFill>
                <a:latin typeface="Arial" charset="0"/>
                <a:ea typeface="+mn-ea"/>
                <a:cs typeface="+mn-cs"/>
              </a:rPr>
              <a:t>Assess your patient’s medication history to determine whether he or she takes any medications that increase infection susceptibility.</a:t>
            </a:r>
          </a:p>
          <a:p>
            <a:pPr marL="171450" indent="-171450">
              <a:buFont typeface="Arial" pitchFamily="34" charset="0"/>
              <a:buChar char="•"/>
            </a:pPr>
            <a:r>
              <a:rPr lang="en-US" sz="1200" b="0" i="0" u="none" strike="noStrike" kern="1200" baseline="0" dirty="0">
                <a:solidFill>
                  <a:schemeClr val="tx1"/>
                </a:solidFill>
                <a:latin typeface="Arial" charset="0"/>
                <a:ea typeface="+mn-ea"/>
                <a:cs typeface="+mn-cs"/>
              </a:rPr>
              <a:t>Signs and symptoms of infection may be local or systemic. </a:t>
            </a:r>
            <a:r>
              <a:rPr lang="en-US" sz="1200" kern="1200" dirty="0">
                <a:solidFill>
                  <a:schemeClr val="tx1"/>
                </a:solidFill>
                <a:effectLst/>
                <a:latin typeface="Arial" charset="0"/>
                <a:ea typeface="+mn-ea"/>
                <a:cs typeface="+mn-cs"/>
              </a:rPr>
              <a:t>Localized infections are most common in areas of skin or mucous membrane breakdown such as surgical and traumatic wounds, pressure ulcers, oral lesions, and abscesses. </a:t>
            </a:r>
            <a:r>
              <a:rPr lang="en-US" sz="1200" kern="1200" baseline="0" dirty="0">
                <a:solidFill>
                  <a:schemeClr val="tx1"/>
                </a:solidFill>
                <a:latin typeface="Arial" charset="0"/>
                <a:ea typeface="+mn-ea"/>
                <a:cs typeface="+mn-cs"/>
              </a:rPr>
              <a:t>Systemic infection can develop after treatment for localized infection has failed. </a:t>
            </a:r>
            <a:r>
              <a:rPr lang="en-US" sz="1200" kern="1200" dirty="0">
                <a:solidFill>
                  <a:schemeClr val="tx1"/>
                </a:solidFill>
                <a:effectLst/>
                <a:latin typeface="Arial" charset="0"/>
                <a:ea typeface="+mn-ea"/>
                <a:cs typeface="+mn-cs"/>
              </a:rPr>
              <a:t>Be alert for changes in the patient’s level of activity and responsiveness.</a:t>
            </a:r>
          </a:p>
          <a:p>
            <a:pPr marL="171450" indent="-171450">
              <a:buFont typeface="Arial" pitchFamily="34" charset="0"/>
              <a:buChar char="•"/>
            </a:pPr>
            <a:r>
              <a:rPr lang="en-US" sz="1200" kern="1200" dirty="0">
                <a:solidFill>
                  <a:schemeClr val="tx1"/>
                </a:solidFill>
                <a:effectLst/>
                <a:latin typeface="Arial" charset="0"/>
                <a:ea typeface="+mn-ea"/>
                <a:cs typeface="+mn-cs"/>
              </a:rPr>
              <a:t>An infection does not always present with typical signs and symptoms in all patients. Atypical symptoms such as confusion, incontinence, or agitation may be the only symptoms of an infectious illness.</a:t>
            </a:r>
            <a:endParaRPr lang="en-US" sz="1200" b="0" i="0" u="none" strike="noStrike" kern="1200" baseline="0" dirty="0">
              <a:solidFill>
                <a:schemeClr val="tx1"/>
              </a:solidFill>
              <a:latin typeface="Arial" charset="0"/>
              <a:ea typeface="+mn-ea"/>
              <a:cs typeface="+mn-cs"/>
            </a:endParaRPr>
          </a:p>
          <a:p>
            <a:pPr marL="171450" indent="-171450">
              <a:buFont typeface="Arial" pitchFamily="34" charset="0"/>
              <a:buChar char="•"/>
            </a:pPr>
            <a:r>
              <a:rPr lang="en-US" sz="1200" b="0" i="0" u="none" strike="noStrike" kern="1200" baseline="0" dirty="0">
                <a:solidFill>
                  <a:schemeClr val="tx1"/>
                </a:solidFill>
                <a:latin typeface="Arial" charset="0"/>
                <a:ea typeface="+mn-ea"/>
                <a:cs typeface="+mn-cs"/>
              </a:rPr>
              <a:t>Laboratory values such as increased WBCs and/or a positive blood culture often indicate infection. </a:t>
            </a:r>
            <a:r>
              <a:rPr lang="en-US" sz="1200" kern="1200" dirty="0">
                <a:solidFill>
                  <a:schemeClr val="tx1"/>
                </a:solidFill>
                <a:effectLst/>
                <a:latin typeface="Arial" charset="0"/>
                <a:ea typeface="+mn-ea"/>
                <a:cs typeface="+mn-cs"/>
              </a:rPr>
              <a:t>Laboratory values are not enough to detect infection. You need to assess other clinical signs.</a:t>
            </a:r>
            <a:endParaRPr lang="en-US" sz="1200" b="0" i="0" u="none" strike="noStrike" kern="1200" baseline="0" dirty="0">
              <a:solidFill>
                <a:schemeClr val="tx1"/>
              </a:solidFill>
              <a:latin typeface="Arial" charset="0"/>
              <a:ea typeface="+mn-ea"/>
              <a:cs typeface="+mn-cs"/>
            </a:endParaRPr>
          </a:p>
          <a:p>
            <a:pPr marL="171450" indent="-171450">
              <a:buFont typeface="Arial" pitchFamily="34" charset="0"/>
              <a:buChar char="•"/>
            </a:pPr>
            <a:r>
              <a:rPr lang="en-US" sz="1200" b="0" i="1" u="none" strike="noStrike" kern="1200" baseline="0" dirty="0">
                <a:solidFill>
                  <a:schemeClr val="tx1"/>
                </a:solidFill>
                <a:latin typeface="Arial" charset="0"/>
                <a:ea typeface="+mn-ea"/>
                <a:cs typeface="+mn-cs"/>
              </a:rPr>
              <a:t>[Review Table 29-4, Laboratory Tests to Screen for Infection, with students.]</a:t>
            </a:r>
            <a:endParaRPr lang="en-US" i="1"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8</a:t>
            </a:fld>
            <a:endParaRPr lang="en-US" dirty="0"/>
          </a:p>
        </p:txBody>
      </p:sp>
    </p:spTree>
    <p:extLst>
      <p:ext uri="{BB962C8B-B14F-4D97-AF65-F5344CB8AC3E}">
        <p14:creationId xmlns:p14="http://schemas.microsoft.com/office/powerpoint/2010/main" val="1751823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Box 28.6 in the textbook.</a:t>
            </a:r>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9</a:t>
            </a:fld>
            <a:endParaRPr lang="en-US" dirty="0"/>
          </a:p>
        </p:txBody>
      </p:sp>
    </p:spTree>
    <p:extLst>
      <p:ext uri="{BB962C8B-B14F-4D97-AF65-F5344CB8AC3E}">
        <p14:creationId xmlns:p14="http://schemas.microsoft.com/office/powerpoint/2010/main" val="2983387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9/27/2021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2209800" y="1600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eaLnBrk="1" hangingPunct="1"/>
            <a:r>
              <a:rPr lang="en-US" sz="4000" dirty="0">
                <a:latin typeface="Arial" panose="020B0604020202020204" pitchFamily="34" charset="0"/>
                <a:cs typeface="Arial" panose="020B0604020202020204" pitchFamily="34" charset="0"/>
              </a:rPr>
              <a:t>Chapter 28</a:t>
            </a:r>
            <a:endParaRPr lang="en-GB" sz="4000" dirty="0">
              <a:latin typeface="Arial" panose="020B0604020202020204" pitchFamily="34" charset="0"/>
              <a:cs typeface="Arial" panose="020B0604020202020204" pitchFamily="34" charset="0"/>
            </a:endParaRPr>
          </a:p>
        </p:txBody>
      </p:sp>
      <p:sp>
        <p:nvSpPr>
          <p:cNvPr id="6" name="TextBox 6"/>
          <p:cNvSpPr txBox="1">
            <a:spLocks noChangeArrowheads="1"/>
          </p:cNvSpPr>
          <p:nvPr/>
        </p:nvSpPr>
        <p:spPr bwMode="auto">
          <a:xfrm>
            <a:off x="2819400" y="3505200"/>
            <a:ext cx="6400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n-US" sz="3600" dirty="0">
                <a:latin typeface="Arial" panose="020B0604020202020204" pitchFamily="34" charset="0"/>
                <a:cs typeface="Arial" panose="020B0604020202020204" pitchFamily="34" charset="0"/>
              </a:rPr>
              <a:t>Infection Prevention and Control</a:t>
            </a:r>
          </a:p>
        </p:txBody>
      </p:sp>
      <p:sp>
        <p:nvSpPr>
          <p:cNvPr id="4" name="Footer Placeholder 2"/>
          <p:cNvSpPr txBox="1">
            <a:spLocks/>
          </p:cNvSpPr>
          <p:nvPr/>
        </p:nvSpPr>
        <p:spPr>
          <a:xfrm>
            <a:off x="3154363" y="6461125"/>
            <a:ext cx="5859462" cy="381000"/>
          </a:xfrm>
          <a:prstGeom prst="rect">
            <a:avLst/>
          </a:prstGeom>
        </p:spPr>
        <p:txBody>
          <a:bodyPr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en-US" sz="1000" dirty="0">
                <a:latin typeface="Arial" panose="020B0604020202020204" pitchFamily="34" charset="0"/>
                <a:cs typeface="Arial" panose="020B0604020202020204" pitchFamily="34" charset="0"/>
              </a:rPr>
              <a:t>Copyright © 2021, Elsevier Inc. All Rights Reserved.</a:t>
            </a:r>
          </a:p>
        </p:txBody>
      </p:sp>
    </p:spTree>
    <p:extLst>
      <p:ext uri="{BB962C8B-B14F-4D97-AF65-F5344CB8AC3E}">
        <p14:creationId xmlns:p14="http://schemas.microsoft.com/office/powerpoint/2010/main" val="2142296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842890-667B-4724-9420-AA94272DDB74}"/>
              </a:ext>
            </a:extLst>
          </p:cNvPr>
          <p:cNvSpPr>
            <a:spLocks noGrp="1"/>
          </p:cNvSpPr>
          <p:nvPr>
            <p:ph type="title"/>
          </p:nvPr>
        </p:nvSpPr>
        <p:spPr/>
        <p:txBody>
          <a:bodyPr/>
          <a:lstStyle/>
          <a:p>
            <a:r>
              <a:rPr lang="en-US" dirty="0"/>
              <a:t>Nursing Process: Planning</a:t>
            </a:r>
          </a:p>
        </p:txBody>
      </p:sp>
      <p:sp>
        <p:nvSpPr>
          <p:cNvPr id="2" name="Content Placeholder 1">
            <a:extLst>
              <a:ext uri="{FF2B5EF4-FFF2-40B4-BE49-F238E27FC236}">
                <a16:creationId xmlns:a16="http://schemas.microsoft.com/office/drawing/2014/main" id="{BF9E9DE4-9A93-4265-99FD-685F796D7D3C}"/>
              </a:ext>
            </a:extLst>
          </p:cNvPr>
          <p:cNvSpPr>
            <a:spLocks noGrp="1"/>
          </p:cNvSpPr>
          <p:nvPr>
            <p:ph idx="1"/>
          </p:nvPr>
        </p:nvSpPr>
        <p:spPr>
          <a:xfrm>
            <a:off x="1988458" y="1641476"/>
            <a:ext cx="8229599" cy="4759325"/>
          </a:xfrm>
        </p:spPr>
        <p:txBody>
          <a:bodyPr/>
          <a:lstStyle/>
          <a:p>
            <a:r>
              <a:rPr lang="en-US" dirty="0"/>
              <a:t>Goals and outcomes</a:t>
            </a:r>
          </a:p>
          <a:p>
            <a:pPr lvl="1"/>
            <a:r>
              <a:rPr lang="en-US" dirty="0"/>
              <a:t>Common goals of care often include:</a:t>
            </a:r>
          </a:p>
          <a:p>
            <a:pPr lvl="2"/>
            <a:r>
              <a:rPr lang="en-US" dirty="0"/>
              <a:t>Preventing further exposure to infectious organisms</a:t>
            </a:r>
          </a:p>
          <a:p>
            <a:pPr lvl="2"/>
            <a:r>
              <a:rPr lang="en-US" dirty="0"/>
              <a:t>Controlling or reducing the extent of infection</a:t>
            </a:r>
          </a:p>
          <a:p>
            <a:pPr lvl="2"/>
            <a:r>
              <a:rPr lang="en-US" dirty="0"/>
              <a:t>Maintaining resistance to infection</a:t>
            </a:r>
          </a:p>
          <a:p>
            <a:pPr lvl="2"/>
            <a:r>
              <a:rPr lang="en-US" dirty="0"/>
              <a:t>Verbalizing understanding of infection prevention and control</a:t>
            </a:r>
          </a:p>
          <a:p>
            <a:r>
              <a:rPr lang="en-US" dirty="0"/>
              <a:t>Setting priorities</a:t>
            </a:r>
          </a:p>
          <a:p>
            <a:pPr lvl="1"/>
            <a:r>
              <a:rPr lang="en-US" dirty="0"/>
              <a:t>Establish priorities for each diagnosis and for related goals of care.</a:t>
            </a:r>
          </a:p>
          <a:p>
            <a:r>
              <a:rPr lang="en-US" dirty="0"/>
              <a:t>Teamwork and collaboration</a:t>
            </a:r>
          </a:p>
          <a:p>
            <a:pPr lvl="1"/>
            <a:r>
              <a:rPr lang="en-US" dirty="0"/>
              <a:t>Collaborate with patients and interprofessional team</a:t>
            </a:r>
          </a:p>
          <a:p>
            <a:pPr lvl="1"/>
            <a:endParaRPr lang="en-US" dirty="0"/>
          </a:p>
        </p:txBody>
      </p:sp>
      <p:sp>
        <p:nvSpPr>
          <p:cNvPr id="4" name="Slide Number Placeholder 3">
            <a:extLst>
              <a:ext uri="{FF2B5EF4-FFF2-40B4-BE49-F238E27FC236}">
                <a16:creationId xmlns:a16="http://schemas.microsoft.com/office/drawing/2014/main" id="{7E9A0C13-F166-4760-B292-9F3604E7B695}"/>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10</a:t>
            </a:fld>
            <a:endParaRPr lang="en-GB" altLang="en-US" dirty="0">
              <a:latin typeface="Arial" panose="020B0604020202020204" pitchFamily="34" charset="0"/>
            </a:endParaRPr>
          </a:p>
        </p:txBody>
      </p:sp>
      <p:sp>
        <p:nvSpPr>
          <p:cNvPr id="5" name="Footer Placeholder 4">
            <a:extLst>
              <a:ext uri="{FF2B5EF4-FFF2-40B4-BE49-F238E27FC236}">
                <a16:creationId xmlns:a16="http://schemas.microsoft.com/office/drawing/2014/main" id="{A82D0833-010D-47E2-8D91-8ECA9BA2935D}"/>
              </a:ext>
            </a:extLst>
          </p:cNvPr>
          <p:cNvSpPr>
            <a:spLocks noGrp="1"/>
          </p:cNvSpPr>
          <p:nvPr>
            <p:ph type="ftr" sz="quarter" idx="11"/>
          </p:nvPr>
        </p:nvSpPr>
        <p:spPr/>
        <p:txBody>
          <a:bodyPr/>
          <a:lstStyle/>
          <a:p>
            <a:pPr>
              <a:defRPr/>
            </a:pPr>
            <a:r>
              <a:rPr lang="en-US"/>
              <a:t>Copyright © 2021, Elsevier Inc. All Rights Reserved.</a:t>
            </a:r>
            <a:endParaRPr lang="en-US" dirty="0"/>
          </a:p>
        </p:txBody>
      </p:sp>
    </p:spTree>
    <p:extLst>
      <p:ext uri="{BB962C8B-B14F-4D97-AF65-F5344CB8AC3E}">
        <p14:creationId xmlns:p14="http://schemas.microsoft.com/office/powerpoint/2010/main" val="1574849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BB54E9-5A5F-4791-98C7-F200F6DEC0D4}"/>
              </a:ext>
            </a:extLst>
          </p:cNvPr>
          <p:cNvSpPr>
            <a:spLocks noGrp="1"/>
          </p:cNvSpPr>
          <p:nvPr>
            <p:ph type="title"/>
          </p:nvPr>
        </p:nvSpPr>
        <p:spPr/>
        <p:txBody>
          <a:bodyPr/>
          <a:lstStyle/>
          <a:p>
            <a:r>
              <a:rPr lang="en-US" dirty="0"/>
              <a:t>Nursing Process: Implementation</a:t>
            </a:r>
            <a:br>
              <a:rPr lang="en-US" dirty="0"/>
            </a:br>
            <a:r>
              <a:rPr lang="en-US" dirty="0"/>
              <a:t>(1 of 6)</a:t>
            </a:r>
          </a:p>
        </p:txBody>
      </p:sp>
      <p:sp>
        <p:nvSpPr>
          <p:cNvPr id="2" name="Content Placeholder 1">
            <a:extLst>
              <a:ext uri="{FF2B5EF4-FFF2-40B4-BE49-F238E27FC236}">
                <a16:creationId xmlns:a16="http://schemas.microsoft.com/office/drawing/2014/main" id="{F97DE9F7-CB49-4999-BE2E-31B30F511E2F}"/>
              </a:ext>
            </a:extLst>
          </p:cNvPr>
          <p:cNvSpPr>
            <a:spLocks noGrp="1"/>
          </p:cNvSpPr>
          <p:nvPr>
            <p:ph idx="1"/>
          </p:nvPr>
        </p:nvSpPr>
        <p:spPr/>
        <p:txBody>
          <a:bodyPr/>
          <a:lstStyle/>
          <a:p>
            <a:r>
              <a:rPr lang="en-US" dirty="0"/>
              <a:t>Health promotion</a:t>
            </a:r>
          </a:p>
          <a:p>
            <a:pPr lvl="1"/>
            <a:r>
              <a:rPr lang="en-US" dirty="0"/>
              <a:t>Nutrition</a:t>
            </a:r>
          </a:p>
          <a:p>
            <a:pPr lvl="1"/>
            <a:r>
              <a:rPr lang="en-US" dirty="0"/>
              <a:t>Hygiene</a:t>
            </a:r>
          </a:p>
          <a:p>
            <a:pPr lvl="1"/>
            <a:r>
              <a:rPr lang="en-US" dirty="0"/>
              <a:t>Immunization</a:t>
            </a:r>
          </a:p>
          <a:p>
            <a:pPr lvl="1"/>
            <a:r>
              <a:rPr lang="en-US" dirty="0"/>
              <a:t>Adequate rest and regular exercise</a:t>
            </a:r>
          </a:p>
          <a:p>
            <a:r>
              <a:rPr lang="en-US" dirty="0"/>
              <a:t>Acute care</a:t>
            </a:r>
          </a:p>
          <a:p>
            <a:pPr lvl="1"/>
            <a:r>
              <a:rPr lang="en-US" dirty="0"/>
              <a:t>Eliminate the infectious organism</a:t>
            </a:r>
          </a:p>
          <a:p>
            <a:pPr lvl="1"/>
            <a:r>
              <a:rPr lang="en-US" dirty="0"/>
              <a:t>Support the patient's defenses</a:t>
            </a:r>
          </a:p>
        </p:txBody>
      </p:sp>
      <p:sp>
        <p:nvSpPr>
          <p:cNvPr id="5" name="Footer Placeholder 4">
            <a:extLst>
              <a:ext uri="{FF2B5EF4-FFF2-40B4-BE49-F238E27FC236}">
                <a16:creationId xmlns:a16="http://schemas.microsoft.com/office/drawing/2014/main" id="{A72A4E8B-344B-46FD-9789-29D312DB7E08}"/>
              </a:ext>
            </a:extLst>
          </p:cNvPr>
          <p:cNvSpPr>
            <a:spLocks noGrp="1"/>
          </p:cNvSpPr>
          <p:nvPr>
            <p:ph type="ftr" sz="quarter" idx="11"/>
          </p:nvPr>
        </p:nvSpPr>
        <p:spPr/>
        <p:txBody>
          <a:bodyPr/>
          <a:lstStyle/>
          <a:p>
            <a:pPr>
              <a:defRPr/>
            </a:pPr>
            <a:r>
              <a:rPr lang="en-US"/>
              <a:t>Copyright © 2021, Elsevier Inc. All Rights Reserved.</a:t>
            </a:r>
            <a:endParaRPr lang="en-US" dirty="0"/>
          </a:p>
        </p:txBody>
      </p:sp>
      <p:sp>
        <p:nvSpPr>
          <p:cNvPr id="4" name="Slide Number Placeholder 3">
            <a:extLst>
              <a:ext uri="{FF2B5EF4-FFF2-40B4-BE49-F238E27FC236}">
                <a16:creationId xmlns:a16="http://schemas.microsoft.com/office/drawing/2014/main" id="{8B78C649-B56E-4DC5-9044-99C6299E71DD}"/>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11</a:t>
            </a:fld>
            <a:endParaRPr lang="en-GB" altLang="en-US" dirty="0">
              <a:latin typeface="Arial" panose="020B0604020202020204" pitchFamily="34" charset="0"/>
            </a:endParaRPr>
          </a:p>
        </p:txBody>
      </p:sp>
    </p:spTree>
    <p:extLst>
      <p:ext uri="{BB962C8B-B14F-4D97-AF65-F5344CB8AC3E}">
        <p14:creationId xmlns:p14="http://schemas.microsoft.com/office/powerpoint/2010/main" val="203958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D9409B-B460-4555-8B91-670783C55E7E}"/>
              </a:ext>
            </a:extLst>
          </p:cNvPr>
          <p:cNvSpPr>
            <a:spLocks noGrp="1"/>
          </p:cNvSpPr>
          <p:nvPr>
            <p:ph type="title"/>
          </p:nvPr>
        </p:nvSpPr>
        <p:spPr/>
        <p:txBody>
          <a:bodyPr/>
          <a:lstStyle/>
          <a:p>
            <a:r>
              <a:rPr lang="en-US" dirty="0"/>
              <a:t>Nursing Process: Implementation</a:t>
            </a:r>
            <a:br>
              <a:rPr lang="en-US" dirty="0"/>
            </a:br>
            <a:r>
              <a:rPr lang="en-US" dirty="0"/>
              <a:t>(2 of 6)</a:t>
            </a:r>
          </a:p>
        </p:txBody>
      </p:sp>
      <p:sp>
        <p:nvSpPr>
          <p:cNvPr id="2" name="Content Placeholder 1">
            <a:extLst>
              <a:ext uri="{FF2B5EF4-FFF2-40B4-BE49-F238E27FC236}">
                <a16:creationId xmlns:a16="http://schemas.microsoft.com/office/drawing/2014/main" id="{3300C63F-A868-40FA-88E9-9DCD7DF3AD36}"/>
              </a:ext>
            </a:extLst>
          </p:cNvPr>
          <p:cNvSpPr>
            <a:spLocks noGrp="1"/>
          </p:cNvSpPr>
          <p:nvPr>
            <p:ph idx="1"/>
          </p:nvPr>
        </p:nvSpPr>
        <p:spPr/>
        <p:txBody>
          <a:bodyPr/>
          <a:lstStyle/>
          <a:p>
            <a:r>
              <a:rPr lang="en-US" dirty="0"/>
              <a:t>Medical asepsis</a:t>
            </a:r>
          </a:p>
          <a:p>
            <a:pPr lvl="1"/>
            <a:r>
              <a:rPr lang="en-US" dirty="0"/>
              <a:t>Control or elimination of infectious agents</a:t>
            </a:r>
          </a:p>
          <a:p>
            <a:pPr lvl="2"/>
            <a:r>
              <a:rPr lang="en-US" dirty="0"/>
              <a:t>Cleaning</a:t>
            </a:r>
          </a:p>
          <a:p>
            <a:pPr lvl="2"/>
            <a:r>
              <a:rPr lang="en-US" dirty="0"/>
              <a:t>Disinfection and sterilization</a:t>
            </a:r>
          </a:p>
          <a:p>
            <a:pPr lvl="1"/>
            <a:r>
              <a:rPr lang="en-US" dirty="0"/>
              <a:t>Protection of the susceptible host</a:t>
            </a:r>
          </a:p>
          <a:p>
            <a:pPr lvl="1"/>
            <a:r>
              <a:rPr lang="en-US" dirty="0"/>
              <a:t>Control and elimination of reservoirs of infection</a:t>
            </a:r>
          </a:p>
          <a:p>
            <a:pPr lvl="1"/>
            <a:r>
              <a:rPr lang="en-US" dirty="0"/>
              <a:t>Control of portals of exit/entry</a:t>
            </a:r>
          </a:p>
          <a:p>
            <a:pPr lvl="2"/>
            <a:r>
              <a:rPr lang="en-US" dirty="0"/>
              <a:t>Cough etiquette</a:t>
            </a:r>
          </a:p>
          <a:p>
            <a:pPr lvl="1"/>
            <a:r>
              <a:rPr lang="en-US" dirty="0"/>
              <a:t>Control of transmission</a:t>
            </a:r>
          </a:p>
          <a:p>
            <a:pPr lvl="2"/>
            <a:r>
              <a:rPr lang="en-US" dirty="0"/>
              <a:t>Hand hygiene</a:t>
            </a:r>
          </a:p>
        </p:txBody>
      </p:sp>
      <p:sp>
        <p:nvSpPr>
          <p:cNvPr id="5" name="Footer Placeholder 4">
            <a:extLst>
              <a:ext uri="{FF2B5EF4-FFF2-40B4-BE49-F238E27FC236}">
                <a16:creationId xmlns:a16="http://schemas.microsoft.com/office/drawing/2014/main" id="{8C431840-35A2-4D6F-9FFE-D2BDFEDEDEDB}"/>
              </a:ext>
            </a:extLst>
          </p:cNvPr>
          <p:cNvSpPr>
            <a:spLocks noGrp="1"/>
          </p:cNvSpPr>
          <p:nvPr>
            <p:ph type="ftr" sz="quarter" idx="11"/>
          </p:nvPr>
        </p:nvSpPr>
        <p:spPr/>
        <p:txBody>
          <a:bodyPr/>
          <a:lstStyle/>
          <a:p>
            <a:pPr>
              <a:defRPr/>
            </a:pPr>
            <a:r>
              <a:rPr lang="en-US"/>
              <a:t>Copyright © 2021, Elsevier Inc. All Rights Reserved.</a:t>
            </a:r>
            <a:endParaRPr lang="en-US" dirty="0"/>
          </a:p>
        </p:txBody>
      </p:sp>
      <p:sp>
        <p:nvSpPr>
          <p:cNvPr id="4" name="Slide Number Placeholder 3">
            <a:extLst>
              <a:ext uri="{FF2B5EF4-FFF2-40B4-BE49-F238E27FC236}">
                <a16:creationId xmlns:a16="http://schemas.microsoft.com/office/drawing/2014/main" id="{C296BCB4-2A75-492F-A7E5-7B92104372D9}"/>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12</a:t>
            </a:fld>
            <a:endParaRPr lang="en-GB" altLang="en-US" dirty="0">
              <a:latin typeface="Arial" panose="020B0604020202020204" pitchFamily="34" charset="0"/>
            </a:endParaRPr>
          </a:p>
        </p:txBody>
      </p:sp>
    </p:spTree>
    <p:extLst>
      <p:ext uri="{BB962C8B-B14F-4D97-AF65-F5344CB8AC3E}">
        <p14:creationId xmlns:p14="http://schemas.microsoft.com/office/powerpoint/2010/main" val="1390746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484D97-F930-4893-9A14-CA91398E5CE8}"/>
              </a:ext>
            </a:extLst>
          </p:cNvPr>
          <p:cNvSpPr>
            <a:spLocks noGrp="1"/>
          </p:cNvSpPr>
          <p:nvPr>
            <p:ph type="title"/>
          </p:nvPr>
        </p:nvSpPr>
        <p:spPr/>
        <p:txBody>
          <a:bodyPr/>
          <a:lstStyle/>
          <a:p>
            <a:r>
              <a:rPr lang="en-US" dirty="0"/>
              <a:t>Nursing Process: Implementation</a:t>
            </a:r>
            <a:br>
              <a:rPr lang="en-US" dirty="0"/>
            </a:br>
            <a:r>
              <a:rPr lang="en-US" dirty="0"/>
              <a:t>(3 of 6)</a:t>
            </a:r>
          </a:p>
        </p:txBody>
      </p:sp>
      <p:sp>
        <p:nvSpPr>
          <p:cNvPr id="2" name="Content Placeholder 1">
            <a:extLst>
              <a:ext uri="{FF2B5EF4-FFF2-40B4-BE49-F238E27FC236}">
                <a16:creationId xmlns:a16="http://schemas.microsoft.com/office/drawing/2014/main" id="{ED9CE157-901F-4604-9BCE-1E53673E2611}"/>
              </a:ext>
            </a:extLst>
          </p:cNvPr>
          <p:cNvSpPr>
            <a:spLocks noGrp="1"/>
          </p:cNvSpPr>
          <p:nvPr>
            <p:ph idx="1"/>
          </p:nvPr>
        </p:nvSpPr>
        <p:spPr/>
        <p:txBody>
          <a:bodyPr>
            <a:normAutofit lnSpcReduction="10000"/>
          </a:bodyPr>
          <a:lstStyle/>
          <a:p>
            <a:r>
              <a:rPr lang="en-US" dirty="0"/>
              <a:t>Isolation and isolation precautions</a:t>
            </a:r>
          </a:p>
          <a:p>
            <a:pPr lvl="1"/>
            <a:r>
              <a:rPr lang="en-US" dirty="0"/>
              <a:t>Standard precautions</a:t>
            </a:r>
          </a:p>
          <a:p>
            <a:pPr lvl="1"/>
            <a:r>
              <a:rPr lang="en-US" dirty="0"/>
              <a:t>Transmission-based precautions</a:t>
            </a:r>
          </a:p>
          <a:p>
            <a:pPr lvl="2"/>
            <a:r>
              <a:rPr lang="en-US" dirty="0"/>
              <a:t>Airborne, Droplet, Contact, and Protective Environment</a:t>
            </a:r>
          </a:p>
          <a:p>
            <a:pPr lvl="1"/>
            <a:r>
              <a:rPr lang="en-US" dirty="0"/>
              <a:t>Psychological implications of isolation</a:t>
            </a:r>
          </a:p>
          <a:p>
            <a:pPr lvl="1"/>
            <a:r>
              <a:rPr lang="en-US" dirty="0"/>
              <a:t>The isolation environment</a:t>
            </a:r>
          </a:p>
          <a:p>
            <a:pPr lvl="1"/>
            <a:r>
              <a:rPr lang="en-US" dirty="0"/>
              <a:t>Personal protective equipment</a:t>
            </a:r>
          </a:p>
          <a:p>
            <a:pPr lvl="2"/>
            <a:r>
              <a:rPr lang="en-US" dirty="0"/>
              <a:t>Gowns, masks, eye protection, gloves</a:t>
            </a:r>
          </a:p>
          <a:p>
            <a:pPr lvl="1"/>
            <a:r>
              <a:rPr lang="en-US" dirty="0"/>
              <a:t>Specimen collection</a:t>
            </a:r>
          </a:p>
          <a:p>
            <a:pPr lvl="1"/>
            <a:r>
              <a:rPr lang="en-US" dirty="0"/>
              <a:t>Bagging trash or linen</a:t>
            </a:r>
          </a:p>
          <a:p>
            <a:pPr lvl="1"/>
            <a:r>
              <a:rPr lang="en-US" dirty="0"/>
              <a:t>Transporting patients</a:t>
            </a:r>
          </a:p>
          <a:p>
            <a:pPr lvl="1"/>
            <a:endParaRPr lang="en-US" dirty="0"/>
          </a:p>
        </p:txBody>
      </p:sp>
      <p:sp>
        <p:nvSpPr>
          <p:cNvPr id="5" name="Footer Placeholder 4">
            <a:extLst>
              <a:ext uri="{FF2B5EF4-FFF2-40B4-BE49-F238E27FC236}">
                <a16:creationId xmlns:a16="http://schemas.microsoft.com/office/drawing/2014/main" id="{CFD3DB4B-2362-40E9-9A51-D37445D60AD2}"/>
              </a:ext>
            </a:extLst>
          </p:cNvPr>
          <p:cNvSpPr>
            <a:spLocks noGrp="1"/>
          </p:cNvSpPr>
          <p:nvPr>
            <p:ph type="ftr" sz="quarter" idx="11"/>
          </p:nvPr>
        </p:nvSpPr>
        <p:spPr/>
        <p:txBody>
          <a:bodyPr/>
          <a:lstStyle/>
          <a:p>
            <a:pPr>
              <a:defRPr/>
            </a:pPr>
            <a:r>
              <a:rPr lang="en-US"/>
              <a:t>Copyright © 2021, Elsevier Inc. All Rights Reserved.</a:t>
            </a:r>
            <a:endParaRPr lang="en-US" dirty="0"/>
          </a:p>
        </p:txBody>
      </p:sp>
      <p:sp>
        <p:nvSpPr>
          <p:cNvPr id="4" name="Slide Number Placeholder 3">
            <a:extLst>
              <a:ext uri="{FF2B5EF4-FFF2-40B4-BE49-F238E27FC236}">
                <a16:creationId xmlns:a16="http://schemas.microsoft.com/office/drawing/2014/main" id="{DD7C2536-F6A8-446B-BA2B-064BB662149A}"/>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13</a:t>
            </a:fld>
            <a:endParaRPr lang="en-GB" altLang="en-US" dirty="0">
              <a:latin typeface="Arial" panose="020B0604020202020204" pitchFamily="34" charset="0"/>
            </a:endParaRPr>
          </a:p>
        </p:txBody>
      </p:sp>
    </p:spTree>
    <p:extLst>
      <p:ext uri="{BB962C8B-B14F-4D97-AF65-F5344CB8AC3E}">
        <p14:creationId xmlns:p14="http://schemas.microsoft.com/office/powerpoint/2010/main" val="1644514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0E3F66-34F0-4881-B9C2-099FBB979183}"/>
              </a:ext>
            </a:extLst>
          </p:cNvPr>
          <p:cNvSpPr>
            <a:spLocks noGrp="1"/>
          </p:cNvSpPr>
          <p:nvPr>
            <p:ph type="title"/>
          </p:nvPr>
        </p:nvSpPr>
        <p:spPr/>
        <p:txBody>
          <a:bodyPr/>
          <a:lstStyle/>
          <a:p>
            <a:r>
              <a:rPr lang="en-US" dirty="0">
                <a:latin typeface="Arial" charset="0"/>
              </a:rPr>
              <a:t>N95 Respirator Mask</a:t>
            </a:r>
            <a:endParaRPr lang="en-US" dirty="0"/>
          </a:p>
        </p:txBody>
      </p:sp>
      <p:sp>
        <p:nvSpPr>
          <p:cNvPr id="5" name="Footer Placeholder 4">
            <a:extLst>
              <a:ext uri="{FF2B5EF4-FFF2-40B4-BE49-F238E27FC236}">
                <a16:creationId xmlns:a16="http://schemas.microsoft.com/office/drawing/2014/main" id="{44E7B545-3AA7-45F8-AB44-3020B5DD850E}"/>
              </a:ext>
            </a:extLst>
          </p:cNvPr>
          <p:cNvSpPr>
            <a:spLocks noGrp="1"/>
          </p:cNvSpPr>
          <p:nvPr>
            <p:ph type="ftr" sz="quarter" idx="11"/>
          </p:nvPr>
        </p:nvSpPr>
        <p:spPr/>
        <p:txBody>
          <a:bodyPr/>
          <a:lstStyle/>
          <a:p>
            <a:pPr>
              <a:defRPr/>
            </a:pPr>
            <a:r>
              <a:rPr lang="en-US"/>
              <a:t>Copyright © 2021, Elsevier Inc. All Rights Reserved.</a:t>
            </a:r>
            <a:endParaRPr lang="en-US" dirty="0"/>
          </a:p>
        </p:txBody>
      </p:sp>
      <p:sp>
        <p:nvSpPr>
          <p:cNvPr id="4" name="Slide Number Placeholder 3">
            <a:extLst>
              <a:ext uri="{FF2B5EF4-FFF2-40B4-BE49-F238E27FC236}">
                <a16:creationId xmlns:a16="http://schemas.microsoft.com/office/drawing/2014/main" id="{F841C1D7-A927-48E0-A3E1-DDCD4BD5AFA7}"/>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14</a:t>
            </a:fld>
            <a:endParaRPr lang="en-GB" altLang="en-US" dirty="0">
              <a:latin typeface="Arial" panose="020B0604020202020204" pitchFamily="34" charset="0"/>
            </a:endParaRPr>
          </a:p>
        </p:txBody>
      </p:sp>
      <p:pic>
        <p:nvPicPr>
          <p:cNvPr id="7" name="Content Placeholder 6" descr="Figure 28.4 N95 respirator mask. Photo of a man wearing eye protection and a face mask."/>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02640" y="1641476"/>
            <a:ext cx="3602597" cy="4454525"/>
          </a:xfrm>
        </p:spPr>
      </p:pic>
    </p:spTree>
    <p:extLst>
      <p:ext uri="{BB962C8B-B14F-4D97-AF65-F5344CB8AC3E}">
        <p14:creationId xmlns:p14="http://schemas.microsoft.com/office/powerpoint/2010/main" val="3622897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484D97-F930-4893-9A14-CA91398E5CE8}"/>
              </a:ext>
            </a:extLst>
          </p:cNvPr>
          <p:cNvSpPr>
            <a:spLocks noGrp="1"/>
          </p:cNvSpPr>
          <p:nvPr>
            <p:ph type="title"/>
          </p:nvPr>
        </p:nvSpPr>
        <p:spPr/>
        <p:txBody>
          <a:bodyPr/>
          <a:lstStyle/>
          <a:p>
            <a:r>
              <a:rPr lang="en-US" dirty="0"/>
              <a:t>Nursing Process: Implementation</a:t>
            </a:r>
            <a:br>
              <a:rPr lang="en-US" dirty="0"/>
            </a:br>
            <a:r>
              <a:rPr lang="en-US" dirty="0"/>
              <a:t>(4 of 6)</a:t>
            </a:r>
          </a:p>
        </p:txBody>
      </p:sp>
      <p:sp>
        <p:nvSpPr>
          <p:cNvPr id="2" name="Content Placeholder 1">
            <a:extLst>
              <a:ext uri="{FF2B5EF4-FFF2-40B4-BE49-F238E27FC236}">
                <a16:creationId xmlns:a16="http://schemas.microsoft.com/office/drawing/2014/main" id="{ED9CE157-901F-4604-9BCE-1E53673E2611}"/>
              </a:ext>
            </a:extLst>
          </p:cNvPr>
          <p:cNvSpPr>
            <a:spLocks noGrp="1"/>
          </p:cNvSpPr>
          <p:nvPr>
            <p:ph idx="1"/>
          </p:nvPr>
        </p:nvSpPr>
        <p:spPr/>
        <p:txBody>
          <a:bodyPr>
            <a:normAutofit fontScale="85000" lnSpcReduction="20000"/>
          </a:bodyPr>
          <a:lstStyle/>
          <a:p>
            <a:r>
              <a:rPr lang="en-US" sz="2400" dirty="0"/>
              <a:t>Role of the infection control professional</a:t>
            </a:r>
          </a:p>
          <a:p>
            <a:pPr lvl="1"/>
            <a:r>
              <a:rPr lang="en-US" sz="2000" dirty="0"/>
              <a:t>Collection and analysis of infection data</a:t>
            </a:r>
          </a:p>
          <a:p>
            <a:pPr lvl="1"/>
            <a:r>
              <a:rPr lang="en-US" sz="2000" dirty="0"/>
              <a:t>Evaluation of products and procedures</a:t>
            </a:r>
          </a:p>
          <a:p>
            <a:pPr lvl="1"/>
            <a:r>
              <a:rPr lang="en-US" sz="2000" dirty="0"/>
              <a:t>Development and review of policies and procedures</a:t>
            </a:r>
          </a:p>
          <a:p>
            <a:pPr lvl="1"/>
            <a:r>
              <a:rPr lang="en-US" sz="2000" dirty="0"/>
              <a:t>Consultation  </a:t>
            </a:r>
          </a:p>
          <a:p>
            <a:pPr lvl="1"/>
            <a:r>
              <a:rPr lang="en-US" sz="2000" dirty="0"/>
              <a:t>Education </a:t>
            </a:r>
          </a:p>
          <a:p>
            <a:pPr lvl="1"/>
            <a:r>
              <a:rPr lang="en-US" sz="2000" dirty="0"/>
              <a:t>Implementation of changes  </a:t>
            </a:r>
          </a:p>
          <a:p>
            <a:pPr lvl="1"/>
            <a:r>
              <a:rPr lang="en-US" sz="2000" dirty="0"/>
              <a:t>Application of epidemiological principles </a:t>
            </a:r>
          </a:p>
          <a:p>
            <a:pPr lvl="1"/>
            <a:r>
              <a:rPr lang="en-US" sz="2000" dirty="0"/>
              <a:t>Antimicrobial management</a:t>
            </a:r>
          </a:p>
          <a:p>
            <a:pPr lvl="1"/>
            <a:r>
              <a:rPr lang="en-US" sz="2000" dirty="0"/>
              <a:t>Participation in research projects</a:t>
            </a:r>
          </a:p>
          <a:p>
            <a:pPr lvl="1"/>
            <a:r>
              <a:rPr lang="en-US" sz="2000" dirty="0"/>
              <a:t>Monitoring antibiotic-resistant organisms in the institution</a:t>
            </a:r>
          </a:p>
          <a:p>
            <a:pPr lvl="1"/>
            <a:endParaRPr lang="en-US" dirty="0"/>
          </a:p>
        </p:txBody>
      </p:sp>
      <p:sp>
        <p:nvSpPr>
          <p:cNvPr id="5" name="Footer Placeholder 4">
            <a:extLst>
              <a:ext uri="{FF2B5EF4-FFF2-40B4-BE49-F238E27FC236}">
                <a16:creationId xmlns:a16="http://schemas.microsoft.com/office/drawing/2014/main" id="{CFD3DB4B-2362-40E9-9A51-D37445D60AD2}"/>
              </a:ext>
            </a:extLst>
          </p:cNvPr>
          <p:cNvSpPr>
            <a:spLocks noGrp="1"/>
          </p:cNvSpPr>
          <p:nvPr>
            <p:ph type="ftr" sz="quarter" idx="11"/>
          </p:nvPr>
        </p:nvSpPr>
        <p:spPr/>
        <p:txBody>
          <a:bodyPr/>
          <a:lstStyle/>
          <a:p>
            <a:pPr>
              <a:defRPr/>
            </a:pPr>
            <a:r>
              <a:rPr lang="en-US"/>
              <a:t>Copyright © 2021, Elsevier Inc. All Rights Reserved.</a:t>
            </a:r>
            <a:endParaRPr lang="en-US" dirty="0"/>
          </a:p>
        </p:txBody>
      </p:sp>
      <p:sp>
        <p:nvSpPr>
          <p:cNvPr id="4" name="Slide Number Placeholder 3">
            <a:extLst>
              <a:ext uri="{FF2B5EF4-FFF2-40B4-BE49-F238E27FC236}">
                <a16:creationId xmlns:a16="http://schemas.microsoft.com/office/drawing/2014/main" id="{DD7C2536-F6A8-446B-BA2B-064BB662149A}"/>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15</a:t>
            </a:fld>
            <a:endParaRPr lang="en-GB" altLang="en-US" dirty="0">
              <a:latin typeface="Arial" panose="020B0604020202020204" pitchFamily="34" charset="0"/>
            </a:endParaRPr>
          </a:p>
        </p:txBody>
      </p:sp>
    </p:spTree>
    <p:extLst>
      <p:ext uri="{BB962C8B-B14F-4D97-AF65-F5344CB8AC3E}">
        <p14:creationId xmlns:p14="http://schemas.microsoft.com/office/powerpoint/2010/main" val="378058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CECE12-B1CD-42F4-BE4C-3DD3C8EF780F}"/>
              </a:ext>
            </a:extLst>
          </p:cNvPr>
          <p:cNvSpPr>
            <a:spLocks noGrp="1"/>
          </p:cNvSpPr>
          <p:nvPr>
            <p:ph type="title"/>
          </p:nvPr>
        </p:nvSpPr>
        <p:spPr/>
        <p:txBody>
          <a:bodyPr/>
          <a:lstStyle/>
          <a:p>
            <a:r>
              <a:rPr lang="en-US" dirty="0"/>
              <a:t>Nursing Process: Implementation</a:t>
            </a:r>
            <a:br>
              <a:rPr lang="en-US" dirty="0"/>
            </a:br>
            <a:r>
              <a:rPr lang="en-US" dirty="0"/>
              <a:t>(5 of 6)</a:t>
            </a:r>
          </a:p>
        </p:txBody>
      </p:sp>
      <p:sp>
        <p:nvSpPr>
          <p:cNvPr id="2" name="Content Placeholder 1">
            <a:extLst>
              <a:ext uri="{FF2B5EF4-FFF2-40B4-BE49-F238E27FC236}">
                <a16:creationId xmlns:a16="http://schemas.microsoft.com/office/drawing/2014/main" id="{32389C80-988B-48AC-9BD7-E4329D714BC8}"/>
              </a:ext>
            </a:extLst>
          </p:cNvPr>
          <p:cNvSpPr>
            <a:spLocks noGrp="1"/>
          </p:cNvSpPr>
          <p:nvPr>
            <p:ph idx="1"/>
          </p:nvPr>
        </p:nvSpPr>
        <p:spPr/>
        <p:txBody>
          <a:bodyPr/>
          <a:lstStyle/>
          <a:p>
            <a:r>
              <a:rPr lang="en-US" dirty="0"/>
              <a:t>Infection prevention and control for hospital personnel</a:t>
            </a:r>
          </a:p>
          <a:p>
            <a:pPr lvl="1"/>
            <a:r>
              <a:rPr lang="en-US" dirty="0"/>
              <a:t>WHO's five moments for hand hygiene </a:t>
            </a:r>
          </a:p>
          <a:p>
            <a:r>
              <a:rPr lang="en-US" dirty="0"/>
              <a:t>Patient education</a:t>
            </a:r>
          </a:p>
          <a:p>
            <a:pPr lvl="1"/>
            <a:r>
              <a:rPr lang="en-US" dirty="0"/>
              <a:t>Infection prevention and control in the home setting</a:t>
            </a:r>
          </a:p>
          <a:p>
            <a:r>
              <a:rPr lang="en-US" dirty="0"/>
              <a:t>Exposure issues</a:t>
            </a:r>
          </a:p>
          <a:p>
            <a:pPr lvl="1"/>
            <a:r>
              <a:rPr lang="en-US" dirty="0"/>
              <a:t>Accidental needlesticks</a:t>
            </a:r>
          </a:p>
          <a:p>
            <a:pPr lvl="1"/>
            <a:r>
              <a:rPr lang="en-US" dirty="0"/>
              <a:t>Blood or other potentially infectious materials (OPIMs)</a:t>
            </a:r>
          </a:p>
          <a:p>
            <a:pPr lvl="1"/>
            <a:r>
              <a:rPr lang="en-US" dirty="0"/>
              <a:t>Airborne and droplet diseases  </a:t>
            </a:r>
          </a:p>
        </p:txBody>
      </p:sp>
      <p:sp>
        <p:nvSpPr>
          <p:cNvPr id="5" name="Footer Placeholder 4">
            <a:extLst>
              <a:ext uri="{FF2B5EF4-FFF2-40B4-BE49-F238E27FC236}">
                <a16:creationId xmlns:a16="http://schemas.microsoft.com/office/drawing/2014/main" id="{EEE0E943-5479-4A84-8E0E-B0529F690345}"/>
              </a:ext>
            </a:extLst>
          </p:cNvPr>
          <p:cNvSpPr>
            <a:spLocks noGrp="1"/>
          </p:cNvSpPr>
          <p:nvPr>
            <p:ph type="ftr" sz="quarter" idx="11"/>
          </p:nvPr>
        </p:nvSpPr>
        <p:spPr/>
        <p:txBody>
          <a:bodyPr/>
          <a:lstStyle/>
          <a:p>
            <a:r>
              <a:rPr lang="en-US"/>
              <a:t>Copyright © 2021, Elsevier Inc. All Rights Reserved.</a:t>
            </a:r>
            <a:endParaRPr lang="en-US" dirty="0"/>
          </a:p>
        </p:txBody>
      </p:sp>
      <p:sp>
        <p:nvSpPr>
          <p:cNvPr id="4" name="Slide Number Placeholder 3">
            <a:extLst>
              <a:ext uri="{FF2B5EF4-FFF2-40B4-BE49-F238E27FC236}">
                <a16:creationId xmlns:a16="http://schemas.microsoft.com/office/drawing/2014/main" id="{5D9112FA-3BAA-402E-87C9-7BF2A853BD4D}"/>
              </a:ext>
            </a:extLst>
          </p:cNvPr>
          <p:cNvSpPr>
            <a:spLocks noGrp="1"/>
          </p:cNvSpPr>
          <p:nvPr>
            <p:ph type="sldNum" sz="quarter" idx="10"/>
          </p:nvPr>
        </p:nvSpPr>
        <p:spPr/>
        <p:txBody>
          <a:bodyPr/>
          <a:lstStyle/>
          <a:p>
            <a:r>
              <a:rPr lang="en-GB" altLang="en-US"/>
              <a:t> </a:t>
            </a:r>
            <a:fld id="{1C8FF7FE-CB8A-43FF-8CFA-683168999D7B}" type="slidenum">
              <a:rPr lang="en-GB" altLang="en-US" smtClean="0"/>
              <a:pPr/>
              <a:t>16</a:t>
            </a:fld>
            <a:endParaRPr lang="en-GB" altLang="en-US" dirty="0"/>
          </a:p>
        </p:txBody>
      </p:sp>
    </p:spTree>
    <p:extLst>
      <p:ext uri="{BB962C8B-B14F-4D97-AF65-F5344CB8AC3E}">
        <p14:creationId xmlns:p14="http://schemas.microsoft.com/office/powerpoint/2010/main" val="2122531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AB90B6-7E69-45DC-95E5-963F9BCD5662}"/>
              </a:ext>
            </a:extLst>
          </p:cNvPr>
          <p:cNvSpPr>
            <a:spLocks noGrp="1"/>
          </p:cNvSpPr>
          <p:nvPr>
            <p:ph type="title"/>
          </p:nvPr>
        </p:nvSpPr>
        <p:spPr/>
        <p:txBody>
          <a:bodyPr/>
          <a:lstStyle/>
          <a:p>
            <a:r>
              <a:rPr lang="en-US" dirty="0"/>
              <a:t>My Five Moments For Hand Hygiene</a:t>
            </a:r>
          </a:p>
        </p:txBody>
      </p:sp>
      <p:sp>
        <p:nvSpPr>
          <p:cNvPr id="5" name="Footer Placeholder 4">
            <a:extLst>
              <a:ext uri="{FF2B5EF4-FFF2-40B4-BE49-F238E27FC236}">
                <a16:creationId xmlns:a16="http://schemas.microsoft.com/office/drawing/2014/main" id="{5D4C320B-A0A6-4A07-914E-F06A63CB5C2B}"/>
              </a:ext>
            </a:extLst>
          </p:cNvPr>
          <p:cNvSpPr>
            <a:spLocks noGrp="1"/>
          </p:cNvSpPr>
          <p:nvPr>
            <p:ph type="ftr" sz="quarter" idx="11"/>
          </p:nvPr>
        </p:nvSpPr>
        <p:spPr/>
        <p:txBody>
          <a:bodyPr/>
          <a:lstStyle/>
          <a:p>
            <a:pPr>
              <a:defRPr/>
            </a:pPr>
            <a:r>
              <a:rPr lang="en-US"/>
              <a:t>Copyright © 2021, Elsevier Inc. All Rights Reserved.</a:t>
            </a:r>
            <a:endParaRPr lang="en-US" dirty="0"/>
          </a:p>
        </p:txBody>
      </p:sp>
      <p:sp>
        <p:nvSpPr>
          <p:cNvPr id="4" name="Slide Number Placeholder 3">
            <a:extLst>
              <a:ext uri="{FF2B5EF4-FFF2-40B4-BE49-F238E27FC236}">
                <a16:creationId xmlns:a16="http://schemas.microsoft.com/office/drawing/2014/main" id="{8179BD47-2700-4F8A-9AAB-1379EDE64687}"/>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17</a:t>
            </a:fld>
            <a:endParaRPr lang="en-GB" altLang="en-US" dirty="0">
              <a:latin typeface="Arial" panose="020B0604020202020204" pitchFamily="34" charset="0"/>
            </a:endParaRPr>
          </a:p>
        </p:txBody>
      </p:sp>
      <p:pic>
        <p:nvPicPr>
          <p:cNvPr id="7" name="Content Placeholder 6" descr="Figure 28.4 My Five Moments For Hand Hygiene. Diagram of a patient in a hospital bed with labels for five moments for hand hygien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1535" y="1551008"/>
            <a:ext cx="7127146" cy="4544993"/>
          </a:xfrm>
        </p:spPr>
      </p:pic>
    </p:spTree>
    <p:extLst>
      <p:ext uri="{BB962C8B-B14F-4D97-AF65-F5344CB8AC3E}">
        <p14:creationId xmlns:p14="http://schemas.microsoft.com/office/powerpoint/2010/main" val="3909269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10E1F0-C6D1-4DA3-BCEA-35E66734336D}"/>
              </a:ext>
            </a:extLst>
          </p:cNvPr>
          <p:cNvSpPr>
            <a:spLocks noGrp="1"/>
          </p:cNvSpPr>
          <p:nvPr>
            <p:ph type="title"/>
          </p:nvPr>
        </p:nvSpPr>
        <p:spPr/>
        <p:txBody>
          <a:bodyPr/>
          <a:lstStyle/>
          <a:p>
            <a:r>
              <a:rPr lang="en-US" dirty="0"/>
              <a:t>Nursing Process: Implementation</a:t>
            </a:r>
            <a:br>
              <a:rPr lang="en-US" dirty="0"/>
            </a:br>
            <a:r>
              <a:rPr lang="en-US" dirty="0"/>
              <a:t>(6 of 6)</a:t>
            </a:r>
          </a:p>
        </p:txBody>
      </p:sp>
      <p:sp>
        <p:nvSpPr>
          <p:cNvPr id="2" name="Content Placeholder 1">
            <a:extLst>
              <a:ext uri="{FF2B5EF4-FFF2-40B4-BE49-F238E27FC236}">
                <a16:creationId xmlns:a16="http://schemas.microsoft.com/office/drawing/2014/main" id="{C3DE0831-3BC1-4B92-9341-B2C7179F50E1}"/>
              </a:ext>
            </a:extLst>
          </p:cNvPr>
          <p:cNvSpPr>
            <a:spLocks noGrp="1"/>
          </p:cNvSpPr>
          <p:nvPr>
            <p:ph idx="1"/>
          </p:nvPr>
        </p:nvSpPr>
        <p:spPr>
          <a:xfrm>
            <a:off x="1988458" y="1641476"/>
            <a:ext cx="8229599" cy="4759325"/>
          </a:xfrm>
        </p:spPr>
        <p:txBody>
          <a:bodyPr>
            <a:normAutofit fontScale="92500" lnSpcReduction="20000"/>
          </a:bodyPr>
          <a:lstStyle/>
          <a:p>
            <a:r>
              <a:rPr lang="en-US" sz="2400" dirty="0"/>
              <a:t>Surgical asepsis</a:t>
            </a:r>
          </a:p>
          <a:p>
            <a:pPr lvl="1"/>
            <a:r>
              <a:rPr lang="en-US" sz="2000" dirty="0"/>
              <a:t>Patient preparation for a sterile procedure</a:t>
            </a:r>
          </a:p>
          <a:p>
            <a:pPr lvl="1"/>
            <a:r>
              <a:rPr lang="en-US" sz="2000" dirty="0"/>
              <a:t>Principles of surgical asepsis</a:t>
            </a:r>
          </a:p>
          <a:p>
            <a:pPr lvl="1"/>
            <a:r>
              <a:rPr lang="en-US" sz="2000" dirty="0"/>
              <a:t>Performing sterile procedures</a:t>
            </a:r>
          </a:p>
          <a:p>
            <a:pPr lvl="1"/>
            <a:r>
              <a:rPr lang="en-US" sz="2000" dirty="0"/>
              <a:t>Donning and removing caps, masks, and eyewear</a:t>
            </a:r>
          </a:p>
          <a:p>
            <a:pPr lvl="1"/>
            <a:r>
              <a:rPr lang="en-US" sz="2000" dirty="0"/>
              <a:t>Opening sterile packages</a:t>
            </a:r>
          </a:p>
          <a:p>
            <a:pPr lvl="1"/>
            <a:r>
              <a:rPr lang="en-US" sz="2000" dirty="0"/>
              <a:t>Opening a sterile item on a flat surface</a:t>
            </a:r>
          </a:p>
          <a:p>
            <a:pPr lvl="1"/>
            <a:r>
              <a:rPr lang="en-US" sz="2000" dirty="0"/>
              <a:t>Opening a sterile item while holding it</a:t>
            </a:r>
          </a:p>
          <a:p>
            <a:pPr lvl="1"/>
            <a:r>
              <a:rPr lang="en-US" sz="2000" dirty="0"/>
              <a:t>Preparing a sterile field</a:t>
            </a:r>
          </a:p>
          <a:p>
            <a:pPr lvl="1"/>
            <a:r>
              <a:rPr lang="en-US" sz="2000" dirty="0"/>
              <a:t>Pouring sterile solutions</a:t>
            </a:r>
          </a:p>
          <a:p>
            <a:pPr lvl="1"/>
            <a:r>
              <a:rPr lang="en-US" sz="2000" dirty="0"/>
              <a:t>Surgical scrub</a:t>
            </a:r>
          </a:p>
          <a:p>
            <a:pPr lvl="1"/>
            <a:r>
              <a:rPr lang="en-US" sz="2000" dirty="0"/>
              <a:t>Applying sterile gloves</a:t>
            </a:r>
          </a:p>
          <a:p>
            <a:pPr lvl="1"/>
            <a:r>
              <a:rPr lang="en-US" sz="2000" dirty="0"/>
              <a:t>Donning a sterile gown</a:t>
            </a:r>
          </a:p>
          <a:p>
            <a:pPr lvl="1"/>
            <a:endParaRPr lang="en-US" dirty="0"/>
          </a:p>
        </p:txBody>
      </p:sp>
      <p:sp>
        <p:nvSpPr>
          <p:cNvPr id="5" name="Footer Placeholder 4">
            <a:extLst>
              <a:ext uri="{FF2B5EF4-FFF2-40B4-BE49-F238E27FC236}">
                <a16:creationId xmlns:a16="http://schemas.microsoft.com/office/drawing/2014/main" id="{F72AD524-5D39-41F0-B4AF-641E0F01872A}"/>
              </a:ext>
            </a:extLst>
          </p:cNvPr>
          <p:cNvSpPr>
            <a:spLocks noGrp="1"/>
          </p:cNvSpPr>
          <p:nvPr>
            <p:ph type="ftr" sz="quarter" idx="11"/>
          </p:nvPr>
        </p:nvSpPr>
        <p:spPr/>
        <p:txBody>
          <a:bodyPr/>
          <a:lstStyle/>
          <a:p>
            <a:pPr>
              <a:defRPr/>
            </a:pPr>
            <a:r>
              <a:rPr lang="en-US"/>
              <a:t>Copyright © 2021, Elsevier Inc. All Rights Reserved.</a:t>
            </a:r>
            <a:endParaRPr lang="en-US" dirty="0"/>
          </a:p>
        </p:txBody>
      </p:sp>
      <p:sp>
        <p:nvSpPr>
          <p:cNvPr id="4" name="Slide Number Placeholder 3">
            <a:extLst>
              <a:ext uri="{FF2B5EF4-FFF2-40B4-BE49-F238E27FC236}">
                <a16:creationId xmlns:a16="http://schemas.microsoft.com/office/drawing/2014/main" id="{FCD61209-DB04-4A78-8050-0F672CF4178D}"/>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18</a:t>
            </a:fld>
            <a:endParaRPr lang="en-GB" altLang="en-US" dirty="0">
              <a:latin typeface="Arial" panose="020B0604020202020204" pitchFamily="34" charset="0"/>
            </a:endParaRPr>
          </a:p>
        </p:txBody>
      </p:sp>
    </p:spTree>
    <p:extLst>
      <p:ext uri="{BB962C8B-B14F-4D97-AF65-F5344CB8AC3E}">
        <p14:creationId xmlns:p14="http://schemas.microsoft.com/office/powerpoint/2010/main" val="1770290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C5B857-6376-470C-AD1B-A0A1F67AF5B1}"/>
              </a:ext>
            </a:extLst>
          </p:cNvPr>
          <p:cNvSpPr>
            <a:spLocks noGrp="1"/>
          </p:cNvSpPr>
          <p:nvPr>
            <p:ph type="title"/>
          </p:nvPr>
        </p:nvSpPr>
        <p:spPr/>
        <p:txBody>
          <a:bodyPr/>
          <a:lstStyle/>
          <a:p>
            <a:r>
              <a:rPr lang="en-US" dirty="0"/>
              <a:t>Placing Sterile Item On Sterile Field</a:t>
            </a:r>
          </a:p>
        </p:txBody>
      </p:sp>
      <p:sp>
        <p:nvSpPr>
          <p:cNvPr id="5" name="Footer Placeholder 4">
            <a:extLst>
              <a:ext uri="{FF2B5EF4-FFF2-40B4-BE49-F238E27FC236}">
                <a16:creationId xmlns:a16="http://schemas.microsoft.com/office/drawing/2014/main" id="{7181FBAC-40C5-4CB8-93DC-139E42B6704F}"/>
              </a:ext>
            </a:extLst>
          </p:cNvPr>
          <p:cNvSpPr>
            <a:spLocks noGrp="1"/>
          </p:cNvSpPr>
          <p:nvPr>
            <p:ph type="ftr" sz="quarter" idx="11"/>
          </p:nvPr>
        </p:nvSpPr>
        <p:spPr/>
        <p:txBody>
          <a:bodyPr/>
          <a:lstStyle/>
          <a:p>
            <a:pPr>
              <a:defRPr/>
            </a:pPr>
            <a:r>
              <a:rPr lang="en-US"/>
              <a:t>Copyright © 2021, Elsevier Inc. All Rights Reserved.</a:t>
            </a:r>
            <a:endParaRPr lang="en-US" dirty="0"/>
          </a:p>
        </p:txBody>
      </p:sp>
      <p:sp>
        <p:nvSpPr>
          <p:cNvPr id="4" name="Slide Number Placeholder 3">
            <a:extLst>
              <a:ext uri="{FF2B5EF4-FFF2-40B4-BE49-F238E27FC236}">
                <a16:creationId xmlns:a16="http://schemas.microsoft.com/office/drawing/2014/main" id="{C2CB5EE2-8E8A-45F9-BA9D-AC81EE5D785A}"/>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19</a:t>
            </a:fld>
            <a:endParaRPr lang="en-GB" altLang="en-US" dirty="0">
              <a:latin typeface="Arial" panose="020B0604020202020204" pitchFamily="34" charset="0"/>
            </a:endParaRPr>
          </a:p>
        </p:txBody>
      </p:sp>
      <p:pic>
        <p:nvPicPr>
          <p:cNvPr id="7" name="Content Placeholder 6" descr="Figure 28.5 Placing sterile item on sterile field. Photo of a nurse placing an item on the sterile fiel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17030" y="1641476"/>
            <a:ext cx="6973816" cy="4454525"/>
          </a:xfrm>
        </p:spPr>
      </p:pic>
    </p:spTree>
    <p:extLst>
      <p:ext uri="{BB962C8B-B14F-4D97-AF65-F5344CB8AC3E}">
        <p14:creationId xmlns:p14="http://schemas.microsoft.com/office/powerpoint/2010/main" val="3705784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548A88-9C8A-4D79-9909-7AF82B459085}"/>
              </a:ext>
            </a:extLst>
          </p:cNvPr>
          <p:cNvSpPr>
            <a:spLocks noGrp="1"/>
          </p:cNvSpPr>
          <p:nvPr>
            <p:ph type="title"/>
          </p:nvPr>
        </p:nvSpPr>
        <p:spPr/>
        <p:txBody>
          <a:bodyPr/>
          <a:lstStyle/>
          <a:p>
            <a:r>
              <a:rPr lang="en-US" dirty="0"/>
              <a:t>Scientific Knowledge Base (1 of 2)</a:t>
            </a:r>
          </a:p>
        </p:txBody>
      </p:sp>
      <p:sp>
        <p:nvSpPr>
          <p:cNvPr id="2" name="Content Placeholder 1">
            <a:extLst>
              <a:ext uri="{FF2B5EF4-FFF2-40B4-BE49-F238E27FC236}">
                <a16:creationId xmlns:a16="http://schemas.microsoft.com/office/drawing/2014/main" id="{749737EC-C2A0-49AB-A183-D166ADB26708}"/>
              </a:ext>
            </a:extLst>
          </p:cNvPr>
          <p:cNvSpPr>
            <a:spLocks noGrp="1"/>
          </p:cNvSpPr>
          <p:nvPr>
            <p:ph idx="1"/>
          </p:nvPr>
        </p:nvSpPr>
        <p:spPr>
          <a:xfrm>
            <a:off x="1289958" y="1681843"/>
            <a:ext cx="8928100" cy="4795158"/>
          </a:xfrm>
        </p:spPr>
        <p:txBody>
          <a:bodyPr/>
          <a:lstStyle/>
          <a:p>
            <a:r>
              <a:rPr lang="en-US" dirty="0"/>
              <a:t>Nature of infection</a:t>
            </a:r>
          </a:p>
          <a:p>
            <a:pPr lvl="1"/>
            <a:r>
              <a:rPr lang="en-US" dirty="0"/>
              <a:t>Infection</a:t>
            </a:r>
          </a:p>
          <a:p>
            <a:pPr lvl="2"/>
            <a:r>
              <a:rPr lang="en-US" dirty="0"/>
              <a:t>Results when a pathogen invades tissues and begins growing within a host </a:t>
            </a:r>
          </a:p>
          <a:p>
            <a:pPr lvl="1"/>
            <a:r>
              <a:rPr lang="en-US" dirty="0"/>
              <a:t>Colonization</a:t>
            </a:r>
          </a:p>
          <a:p>
            <a:pPr lvl="2"/>
            <a:r>
              <a:rPr lang="en-US" dirty="0"/>
              <a:t>Presence and growth of microorganisms within a host  without tissue invasion or damage </a:t>
            </a:r>
          </a:p>
          <a:p>
            <a:pPr lvl="1"/>
            <a:r>
              <a:rPr lang="en-US" dirty="0"/>
              <a:t>Communicable disease: the infectious process transmitted from one person to another.</a:t>
            </a:r>
          </a:p>
          <a:p>
            <a:pPr lvl="1"/>
            <a:r>
              <a:rPr lang="en-US" dirty="0"/>
              <a:t>Symptomatic: clinical signs and symptoms are present.</a:t>
            </a:r>
          </a:p>
          <a:p>
            <a:pPr lvl="1"/>
            <a:r>
              <a:rPr lang="en-US" dirty="0"/>
              <a:t>Asymptomatic: clinical signs and symptoms are not present.</a:t>
            </a:r>
          </a:p>
          <a:p>
            <a:endParaRPr lang="en-US" dirty="0"/>
          </a:p>
        </p:txBody>
      </p:sp>
      <p:sp>
        <p:nvSpPr>
          <p:cNvPr id="5" name="Footer Placeholder 4">
            <a:extLst>
              <a:ext uri="{FF2B5EF4-FFF2-40B4-BE49-F238E27FC236}">
                <a16:creationId xmlns:a16="http://schemas.microsoft.com/office/drawing/2014/main" id="{D838FBF7-3688-4B50-B940-432A72773A2F}"/>
              </a:ext>
            </a:extLst>
          </p:cNvPr>
          <p:cNvSpPr>
            <a:spLocks noGrp="1"/>
          </p:cNvSpPr>
          <p:nvPr>
            <p:ph type="ftr" sz="quarter" idx="11"/>
          </p:nvPr>
        </p:nvSpPr>
        <p:spPr/>
        <p:txBody>
          <a:bodyPr/>
          <a:lstStyle/>
          <a:p>
            <a:pPr>
              <a:defRPr/>
            </a:pPr>
            <a:r>
              <a:rPr lang="en-US"/>
              <a:t>Copyright © 2021, Elsevier Inc. All Rights Reserved.</a:t>
            </a:r>
            <a:endParaRPr lang="en-US" dirty="0"/>
          </a:p>
        </p:txBody>
      </p:sp>
      <p:sp>
        <p:nvSpPr>
          <p:cNvPr id="4" name="Slide Number Placeholder 3">
            <a:extLst>
              <a:ext uri="{FF2B5EF4-FFF2-40B4-BE49-F238E27FC236}">
                <a16:creationId xmlns:a16="http://schemas.microsoft.com/office/drawing/2014/main" id="{0315913F-0BD5-4CB4-9FE9-35D3D131C3E8}"/>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2</a:t>
            </a:fld>
            <a:endParaRPr lang="en-GB" altLang="en-US" dirty="0">
              <a:latin typeface="Arial" panose="020B0604020202020204" pitchFamily="34" charset="0"/>
            </a:endParaRPr>
          </a:p>
        </p:txBody>
      </p:sp>
    </p:spTree>
    <p:extLst>
      <p:ext uri="{BB962C8B-B14F-4D97-AF65-F5344CB8AC3E}">
        <p14:creationId xmlns:p14="http://schemas.microsoft.com/office/powerpoint/2010/main" val="2387750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49C513-79DB-4DE8-B36E-0C4D55297324}"/>
              </a:ext>
            </a:extLst>
          </p:cNvPr>
          <p:cNvSpPr>
            <a:spLocks noGrp="1"/>
          </p:cNvSpPr>
          <p:nvPr>
            <p:ph type="title"/>
          </p:nvPr>
        </p:nvSpPr>
        <p:spPr/>
        <p:txBody>
          <a:bodyPr/>
          <a:lstStyle/>
          <a:p>
            <a:r>
              <a:rPr lang="en-US" dirty="0"/>
              <a:t>Opening Sterile Packages</a:t>
            </a:r>
          </a:p>
        </p:txBody>
      </p:sp>
      <p:sp>
        <p:nvSpPr>
          <p:cNvPr id="5" name="Footer Placeholder 4">
            <a:extLst>
              <a:ext uri="{FF2B5EF4-FFF2-40B4-BE49-F238E27FC236}">
                <a16:creationId xmlns:a16="http://schemas.microsoft.com/office/drawing/2014/main" id="{80F40C3E-0F7E-460B-A756-1FAF90CB4818}"/>
              </a:ext>
            </a:extLst>
          </p:cNvPr>
          <p:cNvSpPr>
            <a:spLocks noGrp="1"/>
          </p:cNvSpPr>
          <p:nvPr>
            <p:ph type="ftr" sz="quarter" idx="11"/>
          </p:nvPr>
        </p:nvSpPr>
        <p:spPr/>
        <p:txBody>
          <a:bodyPr/>
          <a:lstStyle/>
          <a:p>
            <a:pPr>
              <a:defRPr/>
            </a:pPr>
            <a:r>
              <a:rPr lang="en-US"/>
              <a:t>Copyright © 2021, Elsevier Inc. All Rights Reserved.</a:t>
            </a:r>
            <a:endParaRPr lang="en-US" dirty="0"/>
          </a:p>
        </p:txBody>
      </p:sp>
      <p:sp>
        <p:nvSpPr>
          <p:cNvPr id="4" name="Slide Number Placeholder 3">
            <a:extLst>
              <a:ext uri="{FF2B5EF4-FFF2-40B4-BE49-F238E27FC236}">
                <a16:creationId xmlns:a16="http://schemas.microsoft.com/office/drawing/2014/main" id="{7E64AF1B-5F8B-481A-9DBA-B2832EB79A41}"/>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20</a:t>
            </a:fld>
            <a:endParaRPr lang="en-GB" altLang="en-US" dirty="0">
              <a:latin typeface="Arial" panose="020B0604020202020204" pitchFamily="34" charset="0"/>
            </a:endParaRPr>
          </a:p>
        </p:txBody>
      </p:sp>
      <p:pic>
        <p:nvPicPr>
          <p:cNvPr id="6" name="Content Placeholder 5" descr="Figure 28.6 Nurse opens sterile package on work area above waist level. Photo of a nurse opening a package on a sterile fiel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8386" y="1641476"/>
            <a:ext cx="8211105" cy="4454525"/>
          </a:xfrm>
        </p:spPr>
      </p:pic>
    </p:spTree>
    <p:extLst>
      <p:ext uri="{BB962C8B-B14F-4D97-AF65-F5344CB8AC3E}">
        <p14:creationId xmlns:p14="http://schemas.microsoft.com/office/powerpoint/2010/main" val="3784488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ACD342-1D8B-43FE-A895-9EAA657AA399}"/>
              </a:ext>
            </a:extLst>
          </p:cNvPr>
          <p:cNvSpPr>
            <a:spLocks noGrp="1"/>
          </p:cNvSpPr>
          <p:nvPr>
            <p:ph type="title"/>
          </p:nvPr>
        </p:nvSpPr>
        <p:spPr/>
        <p:txBody>
          <a:bodyPr/>
          <a:lstStyle/>
          <a:p>
            <a:r>
              <a:rPr lang="en-US" dirty="0"/>
              <a:t>Nursing Process: Evaluation</a:t>
            </a:r>
          </a:p>
        </p:txBody>
      </p:sp>
      <p:sp>
        <p:nvSpPr>
          <p:cNvPr id="2" name="Content Placeholder 1">
            <a:extLst>
              <a:ext uri="{FF2B5EF4-FFF2-40B4-BE49-F238E27FC236}">
                <a16:creationId xmlns:a16="http://schemas.microsoft.com/office/drawing/2014/main" id="{8C43A992-754F-40F5-8CD9-9AEC077B5D57}"/>
              </a:ext>
            </a:extLst>
          </p:cNvPr>
          <p:cNvSpPr>
            <a:spLocks noGrp="1"/>
          </p:cNvSpPr>
          <p:nvPr>
            <p:ph idx="1"/>
          </p:nvPr>
        </p:nvSpPr>
        <p:spPr/>
        <p:txBody>
          <a:bodyPr/>
          <a:lstStyle/>
          <a:p>
            <a:r>
              <a:rPr lang="en-US" dirty="0"/>
              <a:t>See through the patient’s eyes:</a:t>
            </a:r>
          </a:p>
          <a:p>
            <a:pPr lvl="1"/>
            <a:r>
              <a:rPr lang="en-US" dirty="0"/>
              <a:t>Have the patient’s expectations been met?</a:t>
            </a:r>
          </a:p>
          <a:p>
            <a:r>
              <a:rPr lang="en-US" dirty="0"/>
              <a:t>Patient outcomes</a:t>
            </a:r>
          </a:p>
          <a:p>
            <a:pPr lvl="1"/>
            <a:r>
              <a:rPr lang="en-US" dirty="0"/>
              <a:t>Measure the success of the infection control techniques.</a:t>
            </a:r>
          </a:p>
          <a:p>
            <a:pPr lvl="1"/>
            <a:r>
              <a:rPr lang="en-US" dirty="0"/>
              <a:t>Compare the patient’s actual response with expected outcomes.</a:t>
            </a:r>
          </a:p>
          <a:p>
            <a:pPr lvl="1"/>
            <a:r>
              <a:rPr lang="en-US" dirty="0"/>
              <a:t>If goals are not achieved, determine what steps must be taken.</a:t>
            </a:r>
          </a:p>
          <a:p>
            <a:pPr marL="0" indent="0">
              <a:buNone/>
            </a:pPr>
            <a:endParaRPr lang="en-US" dirty="0"/>
          </a:p>
        </p:txBody>
      </p:sp>
      <p:sp>
        <p:nvSpPr>
          <p:cNvPr id="5" name="Footer Placeholder 4">
            <a:extLst>
              <a:ext uri="{FF2B5EF4-FFF2-40B4-BE49-F238E27FC236}">
                <a16:creationId xmlns:a16="http://schemas.microsoft.com/office/drawing/2014/main" id="{626C313E-134F-465B-A6EE-CC9EBAF160B0}"/>
              </a:ext>
            </a:extLst>
          </p:cNvPr>
          <p:cNvSpPr>
            <a:spLocks noGrp="1"/>
          </p:cNvSpPr>
          <p:nvPr>
            <p:ph type="ftr" sz="quarter" idx="11"/>
          </p:nvPr>
        </p:nvSpPr>
        <p:spPr/>
        <p:txBody>
          <a:bodyPr/>
          <a:lstStyle/>
          <a:p>
            <a:pPr>
              <a:defRPr/>
            </a:pPr>
            <a:r>
              <a:rPr lang="en-US"/>
              <a:t>Copyright © 2021, Elsevier Inc. All Rights Reserved.</a:t>
            </a:r>
            <a:endParaRPr lang="en-US" dirty="0"/>
          </a:p>
        </p:txBody>
      </p:sp>
      <p:sp>
        <p:nvSpPr>
          <p:cNvPr id="4" name="Slide Number Placeholder 3">
            <a:extLst>
              <a:ext uri="{FF2B5EF4-FFF2-40B4-BE49-F238E27FC236}">
                <a16:creationId xmlns:a16="http://schemas.microsoft.com/office/drawing/2014/main" id="{85E056BC-15BA-4D6C-8F01-244D388DB885}"/>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21</a:t>
            </a:fld>
            <a:endParaRPr lang="en-GB" altLang="en-US" dirty="0">
              <a:latin typeface="Arial" panose="020B0604020202020204" pitchFamily="34" charset="0"/>
            </a:endParaRPr>
          </a:p>
        </p:txBody>
      </p:sp>
    </p:spTree>
    <p:extLst>
      <p:ext uri="{BB962C8B-B14F-4D97-AF65-F5344CB8AC3E}">
        <p14:creationId xmlns:p14="http://schemas.microsoft.com/office/powerpoint/2010/main" val="4279065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DFC86-3EB5-4A0C-9293-5261FC3CEC48}"/>
              </a:ext>
            </a:extLst>
          </p:cNvPr>
          <p:cNvSpPr>
            <a:spLocks noGrp="1"/>
          </p:cNvSpPr>
          <p:nvPr>
            <p:ph type="title"/>
          </p:nvPr>
        </p:nvSpPr>
        <p:spPr/>
        <p:txBody>
          <a:bodyPr/>
          <a:lstStyle/>
          <a:p>
            <a:r>
              <a:rPr lang="en-US" dirty="0"/>
              <a:t>Safety Guidelines for Nursing Skills</a:t>
            </a:r>
          </a:p>
        </p:txBody>
      </p:sp>
      <p:sp>
        <p:nvSpPr>
          <p:cNvPr id="2" name="Content Placeholder 1">
            <a:extLst>
              <a:ext uri="{FF2B5EF4-FFF2-40B4-BE49-F238E27FC236}">
                <a16:creationId xmlns:a16="http://schemas.microsoft.com/office/drawing/2014/main" id="{B5A83B2A-F423-4FA2-9F2F-336FD102B7DF}"/>
              </a:ext>
            </a:extLst>
          </p:cNvPr>
          <p:cNvSpPr>
            <a:spLocks noGrp="1"/>
          </p:cNvSpPr>
          <p:nvPr>
            <p:ph idx="1"/>
          </p:nvPr>
        </p:nvSpPr>
        <p:spPr/>
        <p:txBody>
          <a:bodyPr>
            <a:normAutofit fontScale="92500" lnSpcReduction="20000"/>
          </a:bodyPr>
          <a:lstStyle/>
          <a:p>
            <a:pPr lvl="0"/>
            <a:r>
              <a:rPr lang="en-US" sz="2400" dirty="0"/>
              <a:t>Apply Standard Precautions.</a:t>
            </a:r>
          </a:p>
          <a:p>
            <a:pPr lvl="0"/>
            <a:r>
              <a:rPr lang="en-US" sz="2400" dirty="0"/>
              <a:t>Use clean gloves when you anticipate contact with body fluids and nonintact skin or mucous membranes.</a:t>
            </a:r>
          </a:p>
          <a:p>
            <a:pPr lvl="0"/>
            <a:r>
              <a:rPr lang="en-US" sz="2400" dirty="0"/>
              <a:t>Use gown, mask, and eye protection when there is a risk for splash.</a:t>
            </a:r>
          </a:p>
          <a:p>
            <a:pPr lvl="0"/>
            <a:r>
              <a:rPr lang="en-US" sz="2400" dirty="0"/>
              <a:t>Keep bedside table surfaces clutter-free, clean, and dry when performing aseptic procedures.</a:t>
            </a:r>
          </a:p>
          <a:p>
            <a:pPr lvl="0"/>
            <a:r>
              <a:rPr lang="en-US" sz="2400" dirty="0"/>
              <a:t>Clean all equipment that is shared between patients.</a:t>
            </a:r>
          </a:p>
          <a:p>
            <a:pPr lvl="0"/>
            <a:r>
              <a:rPr lang="en-US" sz="2400" dirty="0"/>
              <a:t>Ensure that patients cover mouth and nose when coughing or sneezing, use tissues to contain respiratory secretions, and dispose of tissues in waste receptacle.</a:t>
            </a:r>
          </a:p>
          <a:p>
            <a:endParaRPr lang="en-US" dirty="0"/>
          </a:p>
        </p:txBody>
      </p:sp>
      <p:sp>
        <p:nvSpPr>
          <p:cNvPr id="5" name="Footer Placeholder 4">
            <a:extLst>
              <a:ext uri="{FF2B5EF4-FFF2-40B4-BE49-F238E27FC236}">
                <a16:creationId xmlns:a16="http://schemas.microsoft.com/office/drawing/2014/main" id="{B2F15870-004E-4935-8C36-9DF5E8C668CC}"/>
              </a:ext>
            </a:extLst>
          </p:cNvPr>
          <p:cNvSpPr>
            <a:spLocks noGrp="1"/>
          </p:cNvSpPr>
          <p:nvPr>
            <p:ph type="ftr" sz="quarter" idx="11"/>
          </p:nvPr>
        </p:nvSpPr>
        <p:spPr/>
        <p:txBody>
          <a:bodyPr/>
          <a:lstStyle/>
          <a:p>
            <a:pPr>
              <a:defRPr/>
            </a:pPr>
            <a:r>
              <a:rPr lang="en-US"/>
              <a:t>Copyright © 2021, Elsevier Inc. All Rights Reserved.</a:t>
            </a:r>
            <a:endParaRPr lang="en-US" dirty="0"/>
          </a:p>
        </p:txBody>
      </p:sp>
      <p:sp>
        <p:nvSpPr>
          <p:cNvPr id="4" name="Slide Number Placeholder 3">
            <a:extLst>
              <a:ext uri="{FF2B5EF4-FFF2-40B4-BE49-F238E27FC236}">
                <a16:creationId xmlns:a16="http://schemas.microsoft.com/office/drawing/2014/main" id="{016A7BF0-ACF8-4A80-A298-A770A654F4D8}"/>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22</a:t>
            </a:fld>
            <a:endParaRPr lang="en-GB" altLang="en-US" dirty="0">
              <a:latin typeface="Arial" panose="020B0604020202020204" pitchFamily="34" charset="0"/>
            </a:endParaRPr>
          </a:p>
        </p:txBody>
      </p:sp>
    </p:spTree>
    <p:extLst>
      <p:ext uri="{BB962C8B-B14F-4D97-AF65-F5344CB8AC3E}">
        <p14:creationId xmlns:p14="http://schemas.microsoft.com/office/powerpoint/2010/main" val="579924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524000" y="1899964"/>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eaLnBrk="1" hangingPunct="1"/>
            <a:r>
              <a:rPr lang="en-US" sz="4000" dirty="0">
                <a:latin typeface="Arial" panose="020B0604020202020204" pitchFamily="34" charset="0"/>
                <a:cs typeface="Arial" panose="020B0604020202020204" pitchFamily="34" charset="0"/>
              </a:rPr>
              <a:t>Chapter 39</a:t>
            </a:r>
            <a:endParaRPr lang="en-GB" sz="4000" dirty="0">
              <a:latin typeface="Arial" panose="020B0604020202020204" pitchFamily="34" charset="0"/>
              <a:cs typeface="Arial" panose="020B0604020202020204" pitchFamily="34" charset="0"/>
            </a:endParaRPr>
          </a:p>
        </p:txBody>
      </p:sp>
      <p:sp>
        <p:nvSpPr>
          <p:cNvPr id="5" name="TextBox 4"/>
          <p:cNvSpPr txBox="1">
            <a:spLocks noChangeArrowheads="1"/>
          </p:cNvSpPr>
          <p:nvPr/>
        </p:nvSpPr>
        <p:spPr bwMode="auto">
          <a:xfrm>
            <a:off x="1524000" y="3581400"/>
            <a:ext cx="9144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n-US" sz="3600" dirty="0">
                <a:latin typeface="Arial" panose="020B0604020202020204" pitchFamily="34" charset="0"/>
                <a:cs typeface="Arial" panose="020B0604020202020204" pitchFamily="34" charset="0"/>
              </a:rPr>
              <a:t>Immobility</a:t>
            </a:r>
          </a:p>
        </p:txBody>
      </p:sp>
      <p:sp>
        <p:nvSpPr>
          <p:cNvPr id="7" name="Footer Placeholder 3"/>
          <p:cNvSpPr txBox="1">
            <a:spLocks/>
          </p:cNvSpPr>
          <p:nvPr/>
        </p:nvSpPr>
        <p:spPr>
          <a:xfrm>
            <a:off x="3154363" y="6461125"/>
            <a:ext cx="5859462" cy="381000"/>
          </a:xfrm>
          <a:prstGeom prst="rect">
            <a:avLst/>
          </a:prstGeom>
        </p:spPr>
        <p:txBody>
          <a:bodyPr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en-US" sz="1000" dirty="0">
                <a:latin typeface="Arial" panose="020B0604020202020204" pitchFamily="34" charset="0"/>
                <a:cs typeface="Arial" panose="020B0604020202020204" pitchFamily="34" charset="0"/>
              </a:rPr>
              <a:t>Copyright © 2021, Elsevier Inc. All Rights Reserved.</a:t>
            </a:r>
          </a:p>
        </p:txBody>
      </p:sp>
    </p:spTree>
    <p:extLst>
      <p:ext uri="{BB962C8B-B14F-4D97-AF65-F5344CB8AC3E}">
        <p14:creationId xmlns:p14="http://schemas.microsoft.com/office/powerpoint/2010/main" val="1681436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Scientific Knowledge Base </a:t>
            </a:r>
          </a:p>
        </p:txBody>
      </p:sp>
      <p:sp>
        <p:nvSpPr>
          <p:cNvPr id="2" name="Content Placeholder 1">
            <a:extLst>
              <a:ext uri="{FF2B5EF4-FFF2-40B4-BE49-F238E27FC236}">
                <a16:creationId xmlns:a16="http://schemas.microsoft.com/office/drawing/2014/main" id="{46959B41-86C8-4906-BC1B-6AD05F3CBB69}"/>
              </a:ext>
            </a:extLst>
          </p:cNvPr>
          <p:cNvSpPr>
            <a:spLocks noGrp="1"/>
          </p:cNvSpPr>
          <p:nvPr>
            <p:ph idx="1"/>
          </p:nvPr>
        </p:nvSpPr>
        <p:spPr/>
        <p:txBody>
          <a:bodyPr/>
          <a:lstStyle/>
          <a:p>
            <a:r>
              <a:rPr lang="en-US" dirty="0"/>
              <a:t>Nature of movement</a:t>
            </a:r>
          </a:p>
          <a:p>
            <a:pPr lvl="1"/>
            <a:r>
              <a:rPr lang="en-US" dirty="0"/>
              <a:t>Body mechanics</a:t>
            </a:r>
          </a:p>
          <a:p>
            <a:pPr lvl="1"/>
            <a:r>
              <a:rPr lang="en-US" dirty="0"/>
              <a:t>Implications of impaired mobility</a:t>
            </a:r>
          </a:p>
          <a:p>
            <a:pPr lvl="1"/>
            <a:r>
              <a:rPr lang="en-US" dirty="0"/>
              <a:t>Balance and alignment</a:t>
            </a:r>
          </a:p>
          <a:p>
            <a:pPr lvl="1"/>
            <a:r>
              <a:rPr lang="en-US" dirty="0"/>
              <a:t>Gravity and friction</a:t>
            </a:r>
          </a:p>
          <a:p>
            <a:pPr lvl="1"/>
            <a:r>
              <a:rPr lang="en-US" dirty="0"/>
              <a:t>Skeletal system</a:t>
            </a:r>
          </a:p>
          <a:p>
            <a:pPr lvl="1"/>
            <a:r>
              <a:rPr lang="en-US" dirty="0"/>
              <a:t>Skeletal muscle</a:t>
            </a:r>
          </a:p>
          <a:p>
            <a:pPr lvl="1"/>
            <a:r>
              <a:rPr lang="en-US" dirty="0"/>
              <a:t>Nervous system</a:t>
            </a:r>
          </a:p>
          <a:p>
            <a:pPr lvl="1"/>
            <a:endParaRPr lang="en-US" dirty="0"/>
          </a:p>
        </p:txBody>
      </p:sp>
      <p:sp>
        <p:nvSpPr>
          <p:cNvPr id="8" name="Footer Placeholder 3"/>
          <p:cNvSpPr txBox="1">
            <a:spLocks/>
          </p:cNvSpPr>
          <p:nvPr/>
        </p:nvSpPr>
        <p:spPr>
          <a:xfrm>
            <a:off x="3154363" y="6461125"/>
            <a:ext cx="5859462" cy="381000"/>
          </a:xfrm>
          <a:prstGeom prst="rect">
            <a:avLst/>
          </a:prstGeom>
        </p:spPr>
        <p:txBody>
          <a:bodyPr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en-US" sz="1000" dirty="0">
                <a:latin typeface="Arial" panose="020B0604020202020204" pitchFamily="34" charset="0"/>
                <a:cs typeface="Arial" panose="020B0604020202020204" pitchFamily="34" charset="0"/>
              </a:rPr>
              <a:t>Copyright © 2021, Elsevier Inc. All Rights Reserved.</a:t>
            </a:r>
          </a:p>
        </p:txBody>
      </p:sp>
      <p:sp>
        <p:nvSpPr>
          <p:cNvPr id="7" name="Slide Number Placeholder 2"/>
          <p:cNvSpPr txBox="1">
            <a:spLocks/>
          </p:cNvSpPr>
          <p:nvPr/>
        </p:nvSpPr>
        <p:spPr>
          <a:xfrm>
            <a:off x="10058400" y="6541548"/>
            <a:ext cx="577850" cy="284162"/>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n-GB" altLang="en-US" sz="1000">
                <a:latin typeface="Arial" panose="020B0604020202020204" pitchFamily="34" charset="0"/>
                <a:cs typeface="Arial" panose="020B0604020202020204" pitchFamily="34" charset="0"/>
              </a:rPr>
              <a:t> </a:t>
            </a:r>
            <a:fld id="{1C8FF7FE-CB8A-43FF-8CFA-683168999D7B}" type="slidenum">
              <a:rPr lang="en-GB" altLang="en-US" sz="1000">
                <a:latin typeface="Arial" panose="020B0604020202020204" pitchFamily="34" charset="0"/>
                <a:cs typeface="Arial" panose="020B0604020202020204" pitchFamily="34" charset="0"/>
              </a:rPr>
              <a:pPr algn="ctr"/>
              <a:t>24</a:t>
            </a:fld>
            <a:endParaRPr lang="en-GB"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9496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A9EAD9-F190-4F71-A450-4C03C08A80A9}"/>
              </a:ext>
            </a:extLst>
          </p:cNvPr>
          <p:cNvSpPr>
            <a:spLocks noGrp="1"/>
          </p:cNvSpPr>
          <p:nvPr>
            <p:ph type="title"/>
          </p:nvPr>
        </p:nvSpPr>
        <p:spPr/>
        <p:txBody>
          <a:bodyPr/>
          <a:lstStyle/>
          <a:p>
            <a:r>
              <a:rPr lang="en-US" dirty="0"/>
              <a:t>Scientific Knowledge Base </a:t>
            </a:r>
          </a:p>
        </p:txBody>
      </p:sp>
      <p:sp>
        <p:nvSpPr>
          <p:cNvPr id="2" name="Content Placeholder 1">
            <a:extLst>
              <a:ext uri="{FF2B5EF4-FFF2-40B4-BE49-F238E27FC236}">
                <a16:creationId xmlns:a16="http://schemas.microsoft.com/office/drawing/2014/main" id="{CA8AA3F3-B665-424F-8D70-5CFEBB73E568}"/>
              </a:ext>
            </a:extLst>
          </p:cNvPr>
          <p:cNvSpPr>
            <a:spLocks noGrp="1"/>
          </p:cNvSpPr>
          <p:nvPr>
            <p:ph idx="1"/>
          </p:nvPr>
        </p:nvSpPr>
        <p:spPr/>
        <p:txBody>
          <a:bodyPr/>
          <a:lstStyle/>
          <a:p>
            <a:r>
              <a:rPr lang="en-US" dirty="0"/>
              <a:t>Nature of movement</a:t>
            </a:r>
          </a:p>
          <a:p>
            <a:pPr lvl="1"/>
            <a:r>
              <a:rPr lang="en-US" dirty="0"/>
              <a:t>Pathological influences on mobility</a:t>
            </a:r>
          </a:p>
          <a:p>
            <a:pPr lvl="1"/>
            <a:r>
              <a:rPr lang="en-US" dirty="0"/>
              <a:t>Postural abnormalities</a:t>
            </a:r>
          </a:p>
          <a:p>
            <a:pPr lvl="1"/>
            <a:r>
              <a:rPr lang="en-US" dirty="0"/>
              <a:t>Muscle abnormalities</a:t>
            </a:r>
          </a:p>
          <a:p>
            <a:pPr lvl="1"/>
            <a:r>
              <a:rPr lang="en-US" dirty="0"/>
              <a:t>Damage to the central nervous system</a:t>
            </a:r>
          </a:p>
          <a:p>
            <a:pPr lvl="1"/>
            <a:r>
              <a:rPr lang="en-US" dirty="0"/>
              <a:t>Direct trauma to the musculoskeletal system</a:t>
            </a:r>
          </a:p>
          <a:p>
            <a:pPr lvl="1"/>
            <a:r>
              <a:rPr lang="en-US" dirty="0"/>
              <a:t>Joint disease</a:t>
            </a:r>
          </a:p>
        </p:txBody>
      </p:sp>
      <p:sp>
        <p:nvSpPr>
          <p:cNvPr id="5" name="Footer Placeholder 4">
            <a:extLst>
              <a:ext uri="{FF2B5EF4-FFF2-40B4-BE49-F238E27FC236}">
                <a16:creationId xmlns:a16="http://schemas.microsoft.com/office/drawing/2014/main" id="{63D3B6CD-89CE-4DE9-8C76-3AFFC476F737}"/>
              </a:ext>
            </a:extLst>
          </p:cNvPr>
          <p:cNvSpPr>
            <a:spLocks noGrp="1"/>
          </p:cNvSpPr>
          <p:nvPr>
            <p:ph type="ftr" sz="quarter" idx="11"/>
          </p:nvPr>
        </p:nvSpPr>
        <p:spPr/>
        <p:txBody>
          <a:bodyPr/>
          <a:lstStyle/>
          <a:p>
            <a:pPr>
              <a:defRPr/>
            </a:pPr>
            <a:r>
              <a:rPr lang="en-US"/>
              <a:t>Copyright © 2021, Elsevier Inc. All Rights Reserved.</a:t>
            </a:r>
            <a:endParaRPr lang="en-US" dirty="0"/>
          </a:p>
        </p:txBody>
      </p:sp>
      <p:sp>
        <p:nvSpPr>
          <p:cNvPr id="4" name="Slide Number Placeholder 3">
            <a:extLst>
              <a:ext uri="{FF2B5EF4-FFF2-40B4-BE49-F238E27FC236}">
                <a16:creationId xmlns:a16="http://schemas.microsoft.com/office/drawing/2014/main" id="{77E9A7A3-1377-4C99-AEAD-5105313D525C}"/>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25</a:t>
            </a:fld>
            <a:endParaRPr lang="en-GB" altLang="en-US" dirty="0">
              <a:latin typeface="Arial" panose="020B0604020202020204" pitchFamily="34" charset="0"/>
            </a:endParaRPr>
          </a:p>
        </p:txBody>
      </p:sp>
    </p:spTree>
    <p:extLst>
      <p:ext uri="{BB962C8B-B14F-4D97-AF65-F5344CB8AC3E}">
        <p14:creationId xmlns:p14="http://schemas.microsoft.com/office/powerpoint/2010/main" val="2578974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Knowledge Base: </a:t>
            </a:r>
            <a:br>
              <a:rPr lang="en-US" dirty="0"/>
            </a:br>
            <a:r>
              <a:rPr lang="en-US" dirty="0"/>
              <a:t>The Effects of Immobility</a:t>
            </a:r>
          </a:p>
        </p:txBody>
      </p:sp>
      <p:sp>
        <p:nvSpPr>
          <p:cNvPr id="3" name="Content Placeholder 2"/>
          <p:cNvSpPr>
            <a:spLocks noGrp="1"/>
          </p:cNvSpPr>
          <p:nvPr>
            <p:ph idx="1"/>
          </p:nvPr>
        </p:nvSpPr>
        <p:spPr/>
        <p:txBody>
          <a:bodyPr/>
          <a:lstStyle/>
          <a:p>
            <a:r>
              <a:rPr lang="en-US" dirty="0"/>
              <a:t>Mobility refers to a person’s ability to move about freely, and immobility refers to the inability to do so</a:t>
            </a:r>
          </a:p>
          <a:p>
            <a:r>
              <a:rPr lang="en-US" dirty="0"/>
              <a:t>Bed rest</a:t>
            </a:r>
          </a:p>
          <a:p>
            <a:r>
              <a:rPr lang="en-US" dirty="0"/>
              <a:t>Effects of muscular deconditioning</a:t>
            </a:r>
          </a:p>
          <a:p>
            <a:pPr lvl="1"/>
            <a:r>
              <a:rPr lang="en-US" dirty="0"/>
              <a:t>Disuse atrophy</a:t>
            </a:r>
          </a:p>
          <a:p>
            <a:pPr lvl="1"/>
            <a:r>
              <a:rPr lang="en-US" dirty="0"/>
              <a:t>Physiological</a:t>
            </a:r>
          </a:p>
          <a:p>
            <a:pPr lvl="1"/>
            <a:r>
              <a:rPr lang="en-US" dirty="0"/>
              <a:t>Psychological</a:t>
            </a:r>
          </a:p>
          <a:p>
            <a:pPr lvl="1"/>
            <a:r>
              <a:rPr lang="en-US" dirty="0"/>
              <a:t>Social</a:t>
            </a:r>
          </a:p>
        </p:txBody>
      </p:sp>
      <p:sp>
        <p:nvSpPr>
          <p:cNvPr id="7" name="Footer Placeholder 3"/>
          <p:cNvSpPr txBox="1">
            <a:spLocks/>
          </p:cNvSpPr>
          <p:nvPr/>
        </p:nvSpPr>
        <p:spPr>
          <a:xfrm>
            <a:off x="3154363" y="6461125"/>
            <a:ext cx="5859462" cy="381000"/>
          </a:xfrm>
          <a:prstGeom prst="rect">
            <a:avLst/>
          </a:prstGeom>
        </p:spPr>
        <p:txBody>
          <a:bodyPr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en-US" sz="1000" dirty="0">
                <a:latin typeface="Arial" panose="020B0604020202020204" pitchFamily="34" charset="0"/>
                <a:cs typeface="Arial" panose="020B0604020202020204" pitchFamily="34" charset="0"/>
              </a:rPr>
              <a:t>Copyright © 2021, Elsevier Inc. All Rights Reserved.</a:t>
            </a:r>
          </a:p>
        </p:txBody>
      </p:sp>
      <p:sp>
        <p:nvSpPr>
          <p:cNvPr id="5" name="Slide Number Placeholder 4"/>
          <p:cNvSpPr>
            <a:spLocks noGrp="1"/>
          </p:cNvSpPr>
          <p:nvPr>
            <p:ph type="sldNum" sz="quarter" idx="10"/>
          </p:nvPr>
        </p:nvSpPr>
        <p:spPr/>
        <p:txBody>
          <a:bodyPr/>
          <a:lstStyle/>
          <a:p>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t>26</a:t>
            </a:fld>
            <a:endParaRPr lang="en-GB" altLang="en-US" dirty="0">
              <a:latin typeface="Arial" panose="020B0604020202020204" pitchFamily="34" charset="0"/>
            </a:endParaRPr>
          </a:p>
        </p:txBody>
      </p:sp>
    </p:spTree>
    <p:extLst>
      <p:ext uri="{BB962C8B-B14F-4D97-AF65-F5344CB8AC3E}">
        <p14:creationId xmlns:p14="http://schemas.microsoft.com/office/powerpoint/2010/main" val="3554359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43CB79-3B90-45DB-90BB-1DD1E0F7A283}"/>
              </a:ext>
            </a:extLst>
          </p:cNvPr>
          <p:cNvSpPr>
            <a:spLocks noGrp="1"/>
          </p:cNvSpPr>
          <p:nvPr>
            <p:ph type="title"/>
          </p:nvPr>
        </p:nvSpPr>
        <p:spPr/>
        <p:txBody>
          <a:bodyPr/>
          <a:lstStyle/>
          <a:p>
            <a:r>
              <a:rPr lang="en-US" dirty="0"/>
              <a:t>Systemic Effects (1 of 2)</a:t>
            </a:r>
          </a:p>
        </p:txBody>
      </p:sp>
      <p:sp>
        <p:nvSpPr>
          <p:cNvPr id="2" name="Content Placeholder 1">
            <a:extLst>
              <a:ext uri="{FF2B5EF4-FFF2-40B4-BE49-F238E27FC236}">
                <a16:creationId xmlns:a16="http://schemas.microsoft.com/office/drawing/2014/main" id="{7B7CA589-D992-4FAD-8041-2AE78A740253}"/>
              </a:ext>
            </a:extLst>
          </p:cNvPr>
          <p:cNvSpPr>
            <a:spLocks noGrp="1"/>
          </p:cNvSpPr>
          <p:nvPr>
            <p:ph sz="half" idx="1"/>
          </p:nvPr>
        </p:nvSpPr>
        <p:spPr/>
        <p:txBody>
          <a:bodyPr/>
          <a:lstStyle/>
          <a:p>
            <a:r>
              <a:rPr lang="en-US" dirty="0"/>
              <a:t>Metabolic changes</a:t>
            </a:r>
          </a:p>
          <a:p>
            <a:pPr lvl="1"/>
            <a:r>
              <a:rPr lang="en-US" dirty="0"/>
              <a:t>Endocrine metabolism</a:t>
            </a:r>
          </a:p>
          <a:p>
            <a:pPr lvl="1"/>
            <a:r>
              <a:rPr lang="en-US" dirty="0"/>
              <a:t>Calcium resorption</a:t>
            </a:r>
          </a:p>
          <a:p>
            <a:pPr lvl="1"/>
            <a:r>
              <a:rPr lang="en-US" dirty="0"/>
              <a:t>Gastrointestinal (GI) system functions</a:t>
            </a:r>
          </a:p>
          <a:p>
            <a:r>
              <a:rPr lang="en-US" dirty="0"/>
              <a:t>Respiratory changes</a:t>
            </a:r>
          </a:p>
          <a:p>
            <a:pPr lvl="1"/>
            <a:r>
              <a:rPr lang="en-US" dirty="0"/>
              <a:t>Atelectasis</a:t>
            </a:r>
          </a:p>
          <a:p>
            <a:pPr lvl="1"/>
            <a:r>
              <a:rPr lang="en-US" dirty="0"/>
              <a:t>Hypostatic pneumonia</a:t>
            </a:r>
          </a:p>
          <a:p>
            <a:pPr lvl="1"/>
            <a:endParaRPr lang="en-US" dirty="0"/>
          </a:p>
        </p:txBody>
      </p:sp>
      <p:sp>
        <p:nvSpPr>
          <p:cNvPr id="5" name="Footer Placeholder 4">
            <a:extLst>
              <a:ext uri="{FF2B5EF4-FFF2-40B4-BE49-F238E27FC236}">
                <a16:creationId xmlns:a16="http://schemas.microsoft.com/office/drawing/2014/main" id="{AFA53AD4-8A3A-4DC0-A1D6-FEF5BDD55199}"/>
              </a:ext>
            </a:extLst>
          </p:cNvPr>
          <p:cNvSpPr>
            <a:spLocks noGrp="1"/>
          </p:cNvSpPr>
          <p:nvPr>
            <p:ph type="ftr" sz="quarter" idx="10"/>
          </p:nvPr>
        </p:nvSpPr>
        <p:spPr/>
        <p:txBody>
          <a:bodyPr/>
          <a:lstStyle/>
          <a:p>
            <a:pPr>
              <a:defRPr/>
            </a:pPr>
            <a:r>
              <a:rPr lang="en-US"/>
              <a:t>Copyright © 2021, Elsevier Inc. All Rights Reserved.</a:t>
            </a:r>
            <a:endParaRPr lang="en-US" dirty="0"/>
          </a:p>
        </p:txBody>
      </p:sp>
      <p:sp>
        <p:nvSpPr>
          <p:cNvPr id="4" name="Slide Number Placeholder 3">
            <a:extLst>
              <a:ext uri="{FF2B5EF4-FFF2-40B4-BE49-F238E27FC236}">
                <a16:creationId xmlns:a16="http://schemas.microsoft.com/office/drawing/2014/main" id="{CEC431BE-857A-4D5F-A256-2357E5607587}"/>
              </a:ext>
            </a:extLst>
          </p:cNvPr>
          <p:cNvSpPr>
            <a:spLocks noGrp="1"/>
          </p:cNvSpPr>
          <p:nvPr>
            <p:ph type="sldNum" sz="quarter" idx="11"/>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27</a:t>
            </a:fld>
            <a:endParaRPr lang="en-GB" altLang="en-US" dirty="0">
              <a:latin typeface="Arial" panose="020B0604020202020204" pitchFamily="34" charset="0"/>
            </a:endParaRPr>
          </a:p>
        </p:txBody>
      </p:sp>
      <p:pic>
        <p:nvPicPr>
          <p:cNvPr id="8" name="Content Placeholder 7" descr="Figure 39.1: Pooling of secretions in dependent regions of lungs in supine position. An image showing a lung, with a closeup of a region within the lu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84027" y="1641476"/>
            <a:ext cx="3786346" cy="4454525"/>
          </a:xfrm>
        </p:spPr>
      </p:pic>
    </p:spTree>
    <p:extLst>
      <p:ext uri="{BB962C8B-B14F-4D97-AF65-F5344CB8AC3E}">
        <p14:creationId xmlns:p14="http://schemas.microsoft.com/office/powerpoint/2010/main" val="967903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C4AEE-870C-44AA-B31B-66401ECF9E67}"/>
              </a:ext>
            </a:extLst>
          </p:cNvPr>
          <p:cNvSpPr>
            <a:spLocks noGrp="1"/>
          </p:cNvSpPr>
          <p:nvPr>
            <p:ph type="title"/>
          </p:nvPr>
        </p:nvSpPr>
        <p:spPr/>
        <p:txBody>
          <a:bodyPr/>
          <a:lstStyle/>
          <a:p>
            <a:r>
              <a:rPr lang="en-US" dirty="0"/>
              <a:t>Systemic Effects (2 of 2)</a:t>
            </a:r>
          </a:p>
        </p:txBody>
      </p:sp>
      <p:sp>
        <p:nvSpPr>
          <p:cNvPr id="3" name="Content Placeholder 2">
            <a:extLst>
              <a:ext uri="{FF2B5EF4-FFF2-40B4-BE49-F238E27FC236}">
                <a16:creationId xmlns:a16="http://schemas.microsoft.com/office/drawing/2014/main" id="{9CC73ABF-61FA-427F-A5C4-9A642BB1908B}"/>
              </a:ext>
            </a:extLst>
          </p:cNvPr>
          <p:cNvSpPr>
            <a:spLocks noGrp="1"/>
          </p:cNvSpPr>
          <p:nvPr>
            <p:ph sz="half" idx="1"/>
          </p:nvPr>
        </p:nvSpPr>
        <p:spPr/>
        <p:txBody>
          <a:bodyPr/>
          <a:lstStyle/>
          <a:p>
            <a:r>
              <a:rPr lang="en-US" dirty="0"/>
              <a:t>Cardiovascular changes</a:t>
            </a:r>
          </a:p>
          <a:p>
            <a:r>
              <a:rPr lang="en-US" dirty="0"/>
              <a:t>Musculoskeletal changes</a:t>
            </a:r>
          </a:p>
          <a:p>
            <a:r>
              <a:rPr lang="en-US" dirty="0"/>
              <a:t>Urinary elimination changes</a:t>
            </a:r>
          </a:p>
          <a:p>
            <a:r>
              <a:rPr lang="en-US" dirty="0"/>
              <a:t>Integumentary changes</a:t>
            </a:r>
          </a:p>
          <a:p>
            <a:r>
              <a:rPr lang="en-US" dirty="0"/>
              <a:t>Psychosocial effects</a:t>
            </a:r>
          </a:p>
          <a:p>
            <a:pPr lvl="1"/>
            <a:endParaRPr lang="en-US" dirty="0"/>
          </a:p>
        </p:txBody>
      </p:sp>
      <p:sp>
        <p:nvSpPr>
          <p:cNvPr id="5" name="Footer Placeholder 4">
            <a:extLst>
              <a:ext uri="{FF2B5EF4-FFF2-40B4-BE49-F238E27FC236}">
                <a16:creationId xmlns:a16="http://schemas.microsoft.com/office/drawing/2014/main" id="{9A363C3C-874E-4605-BF3C-3BFE826B4FDE}"/>
              </a:ext>
            </a:extLst>
          </p:cNvPr>
          <p:cNvSpPr>
            <a:spLocks noGrp="1"/>
          </p:cNvSpPr>
          <p:nvPr>
            <p:ph type="ftr" sz="quarter" idx="10"/>
          </p:nvPr>
        </p:nvSpPr>
        <p:spPr/>
        <p:txBody>
          <a:bodyPr/>
          <a:lstStyle/>
          <a:p>
            <a:pPr>
              <a:defRPr/>
            </a:pPr>
            <a:r>
              <a:rPr lang="en-US"/>
              <a:t>Copyright © 2021, Elsevier Inc. All Rights Reserved.</a:t>
            </a:r>
            <a:endParaRPr lang="en-US" dirty="0"/>
          </a:p>
        </p:txBody>
      </p:sp>
      <p:sp>
        <p:nvSpPr>
          <p:cNvPr id="6" name="Slide Number Placeholder 5">
            <a:extLst>
              <a:ext uri="{FF2B5EF4-FFF2-40B4-BE49-F238E27FC236}">
                <a16:creationId xmlns:a16="http://schemas.microsoft.com/office/drawing/2014/main" id="{77317ECE-49EC-4C9A-AB70-D5EC72E95CFF}"/>
              </a:ext>
            </a:extLst>
          </p:cNvPr>
          <p:cNvSpPr>
            <a:spLocks noGrp="1"/>
          </p:cNvSpPr>
          <p:nvPr>
            <p:ph type="sldNum" sz="quarter" idx="11"/>
          </p:nvPr>
        </p:nvSpPr>
        <p:spPr/>
        <p:txBody>
          <a:bodyPr/>
          <a:lstStyle/>
          <a:p>
            <a:fld id="{D9ACDF3C-17DF-4EA1-9BA9-17B4D2E09C88}" type="slidenum">
              <a:rPr lang="en-GB" altLang="en-US" smtClean="0"/>
              <a:pPr/>
              <a:t>28</a:t>
            </a:fld>
            <a:endParaRPr lang="en-GB" altLang="en-US" dirty="0"/>
          </a:p>
        </p:txBody>
      </p:sp>
      <p:pic>
        <p:nvPicPr>
          <p:cNvPr id="8" name="Content Placeholder 7" descr="Figure 39.2: Thrombus formation in a vessel. An image showing an enlarged blood vessel with plaque and a blockage in the middle of the vessel."/>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71921" y="1641476"/>
            <a:ext cx="2210558" cy="4454525"/>
          </a:xfrm>
        </p:spPr>
      </p:pic>
    </p:spTree>
    <p:extLst>
      <p:ext uri="{BB962C8B-B14F-4D97-AF65-F5344CB8AC3E}">
        <p14:creationId xmlns:p14="http://schemas.microsoft.com/office/powerpoint/2010/main" val="1798577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B3D84-BB8E-4EE4-B7E6-3D80B6A08D8B}"/>
              </a:ext>
            </a:extLst>
          </p:cNvPr>
          <p:cNvSpPr>
            <a:spLocks noGrp="1"/>
          </p:cNvSpPr>
          <p:nvPr>
            <p:ph type="title"/>
          </p:nvPr>
        </p:nvSpPr>
        <p:spPr/>
        <p:txBody>
          <a:bodyPr/>
          <a:lstStyle/>
          <a:p>
            <a:r>
              <a:rPr lang="en-US" dirty="0"/>
              <a:t>Developmental Changes</a:t>
            </a:r>
          </a:p>
        </p:txBody>
      </p:sp>
      <p:sp>
        <p:nvSpPr>
          <p:cNvPr id="2" name="Content Placeholder 1">
            <a:extLst>
              <a:ext uri="{FF2B5EF4-FFF2-40B4-BE49-F238E27FC236}">
                <a16:creationId xmlns:a16="http://schemas.microsoft.com/office/drawing/2014/main" id="{5C388344-BEB1-40AF-91E9-9EF358237D2F}"/>
              </a:ext>
            </a:extLst>
          </p:cNvPr>
          <p:cNvSpPr>
            <a:spLocks noGrp="1"/>
          </p:cNvSpPr>
          <p:nvPr>
            <p:ph idx="1"/>
          </p:nvPr>
        </p:nvSpPr>
        <p:spPr/>
        <p:txBody>
          <a:bodyPr/>
          <a:lstStyle/>
          <a:p>
            <a:r>
              <a:rPr lang="en-US" dirty="0"/>
              <a:t>Infants, toddlers, and preschoolers</a:t>
            </a:r>
          </a:p>
          <a:p>
            <a:r>
              <a:rPr lang="en-US" dirty="0"/>
              <a:t>Adolescents</a:t>
            </a:r>
          </a:p>
          <a:p>
            <a:r>
              <a:rPr lang="en-US" dirty="0"/>
              <a:t>Adults</a:t>
            </a:r>
          </a:p>
          <a:p>
            <a:r>
              <a:rPr lang="en-US" dirty="0"/>
              <a:t>Older adults</a:t>
            </a:r>
          </a:p>
        </p:txBody>
      </p:sp>
      <p:sp>
        <p:nvSpPr>
          <p:cNvPr id="5" name="Footer Placeholder 4">
            <a:extLst>
              <a:ext uri="{FF2B5EF4-FFF2-40B4-BE49-F238E27FC236}">
                <a16:creationId xmlns:a16="http://schemas.microsoft.com/office/drawing/2014/main" id="{12156842-F54F-4753-92AE-F223A2406C17}"/>
              </a:ext>
            </a:extLst>
          </p:cNvPr>
          <p:cNvSpPr>
            <a:spLocks noGrp="1"/>
          </p:cNvSpPr>
          <p:nvPr>
            <p:ph type="ftr" sz="quarter" idx="11"/>
          </p:nvPr>
        </p:nvSpPr>
        <p:spPr/>
        <p:txBody>
          <a:bodyPr/>
          <a:lstStyle/>
          <a:p>
            <a:pPr>
              <a:defRPr/>
            </a:pPr>
            <a:r>
              <a:rPr lang="en-US"/>
              <a:t>Copyright © 2021, Elsevier Inc. All Rights Reserved.</a:t>
            </a:r>
            <a:endParaRPr lang="en-US" dirty="0"/>
          </a:p>
        </p:txBody>
      </p:sp>
      <p:sp>
        <p:nvSpPr>
          <p:cNvPr id="4" name="Slide Number Placeholder 3">
            <a:extLst>
              <a:ext uri="{FF2B5EF4-FFF2-40B4-BE49-F238E27FC236}">
                <a16:creationId xmlns:a16="http://schemas.microsoft.com/office/drawing/2014/main" id="{3C048BE5-9640-4613-833C-2245ADEB705A}"/>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29</a:t>
            </a:fld>
            <a:endParaRPr lang="en-GB" altLang="en-US" dirty="0">
              <a:latin typeface="Arial" panose="020B0604020202020204" pitchFamily="34" charset="0"/>
            </a:endParaRPr>
          </a:p>
        </p:txBody>
      </p:sp>
    </p:spTree>
    <p:extLst>
      <p:ext uri="{BB962C8B-B14F-4D97-AF65-F5344CB8AC3E}">
        <p14:creationId xmlns:p14="http://schemas.microsoft.com/office/powerpoint/2010/main" val="2395222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548A88-9C8A-4D79-9909-7AF82B459085}"/>
              </a:ext>
            </a:extLst>
          </p:cNvPr>
          <p:cNvSpPr>
            <a:spLocks noGrp="1"/>
          </p:cNvSpPr>
          <p:nvPr>
            <p:ph type="title"/>
          </p:nvPr>
        </p:nvSpPr>
        <p:spPr/>
        <p:txBody>
          <a:bodyPr/>
          <a:lstStyle/>
          <a:p>
            <a:r>
              <a:rPr lang="en-US" dirty="0"/>
              <a:t>Scientific Knowledge Base (2 of 2)</a:t>
            </a:r>
          </a:p>
        </p:txBody>
      </p:sp>
      <p:sp>
        <p:nvSpPr>
          <p:cNvPr id="2" name="Content Placeholder 1">
            <a:extLst>
              <a:ext uri="{FF2B5EF4-FFF2-40B4-BE49-F238E27FC236}">
                <a16:creationId xmlns:a16="http://schemas.microsoft.com/office/drawing/2014/main" id="{749737EC-C2A0-49AB-A183-D166ADB26708}"/>
              </a:ext>
            </a:extLst>
          </p:cNvPr>
          <p:cNvSpPr>
            <a:spLocks noGrp="1"/>
          </p:cNvSpPr>
          <p:nvPr>
            <p:ph idx="1"/>
          </p:nvPr>
        </p:nvSpPr>
        <p:spPr>
          <a:xfrm>
            <a:off x="1988458" y="1641476"/>
            <a:ext cx="8229599" cy="4835525"/>
          </a:xfrm>
        </p:spPr>
        <p:txBody>
          <a:bodyPr/>
          <a:lstStyle/>
          <a:p>
            <a:r>
              <a:rPr lang="en-US" dirty="0"/>
              <a:t>Chain of infection</a:t>
            </a:r>
          </a:p>
          <a:p>
            <a:pPr lvl="1"/>
            <a:r>
              <a:rPr lang="en-US" dirty="0"/>
              <a:t>Infectious agent</a:t>
            </a:r>
          </a:p>
          <a:p>
            <a:pPr lvl="1"/>
            <a:r>
              <a:rPr lang="en-US" dirty="0"/>
              <a:t>Reservoir</a:t>
            </a:r>
          </a:p>
          <a:p>
            <a:pPr lvl="2"/>
            <a:r>
              <a:rPr lang="en-US" dirty="0"/>
              <a:t>Food, oxygen, water, temperature, pH, light</a:t>
            </a:r>
          </a:p>
          <a:p>
            <a:pPr lvl="1"/>
            <a:r>
              <a:rPr lang="en-US" dirty="0"/>
              <a:t>Portal of exit</a:t>
            </a:r>
          </a:p>
          <a:p>
            <a:pPr lvl="2"/>
            <a:r>
              <a:rPr lang="en-US" dirty="0"/>
              <a:t>Skin and mucous membranes, respiratory tract, urinary tract, gastrointestinal tract, reproductive tract, blood</a:t>
            </a:r>
          </a:p>
          <a:p>
            <a:pPr lvl="1"/>
            <a:r>
              <a:rPr lang="en-US" dirty="0"/>
              <a:t>Modes of transmission</a:t>
            </a:r>
          </a:p>
          <a:p>
            <a:pPr lvl="1"/>
            <a:r>
              <a:rPr lang="en-US" dirty="0"/>
              <a:t>Portal of entry</a:t>
            </a:r>
          </a:p>
          <a:p>
            <a:pPr lvl="1"/>
            <a:r>
              <a:rPr lang="en-US" dirty="0"/>
              <a:t>Susceptible host</a:t>
            </a:r>
          </a:p>
        </p:txBody>
      </p:sp>
      <p:sp>
        <p:nvSpPr>
          <p:cNvPr id="5" name="Footer Placeholder 4">
            <a:extLst>
              <a:ext uri="{FF2B5EF4-FFF2-40B4-BE49-F238E27FC236}">
                <a16:creationId xmlns:a16="http://schemas.microsoft.com/office/drawing/2014/main" id="{D838FBF7-3688-4B50-B940-432A72773A2F}"/>
              </a:ext>
            </a:extLst>
          </p:cNvPr>
          <p:cNvSpPr>
            <a:spLocks noGrp="1"/>
          </p:cNvSpPr>
          <p:nvPr>
            <p:ph type="ftr" sz="quarter" idx="11"/>
          </p:nvPr>
        </p:nvSpPr>
        <p:spPr/>
        <p:txBody>
          <a:bodyPr/>
          <a:lstStyle/>
          <a:p>
            <a:pPr>
              <a:defRPr/>
            </a:pPr>
            <a:r>
              <a:rPr lang="en-US"/>
              <a:t>Copyright © 2021, Elsevier Inc. All Rights Reserved.</a:t>
            </a:r>
            <a:endParaRPr lang="en-US" dirty="0"/>
          </a:p>
        </p:txBody>
      </p:sp>
      <p:sp>
        <p:nvSpPr>
          <p:cNvPr id="4" name="Slide Number Placeholder 3">
            <a:extLst>
              <a:ext uri="{FF2B5EF4-FFF2-40B4-BE49-F238E27FC236}">
                <a16:creationId xmlns:a16="http://schemas.microsoft.com/office/drawing/2014/main" id="{0315913F-0BD5-4CB4-9FE9-35D3D131C3E8}"/>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3</a:t>
            </a:fld>
            <a:endParaRPr lang="en-GB" altLang="en-US" dirty="0">
              <a:latin typeface="Arial" panose="020B0604020202020204" pitchFamily="34" charset="0"/>
            </a:endParaRPr>
          </a:p>
        </p:txBody>
      </p:sp>
    </p:spTree>
    <p:extLst>
      <p:ext uri="{BB962C8B-B14F-4D97-AF65-F5344CB8AC3E}">
        <p14:creationId xmlns:p14="http://schemas.microsoft.com/office/powerpoint/2010/main" val="648880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Nursing Process: Assessment (1 of 2)</a:t>
            </a:r>
          </a:p>
        </p:txBody>
      </p:sp>
      <p:sp>
        <p:nvSpPr>
          <p:cNvPr id="23555" name="Rectangle 3"/>
          <p:cNvSpPr>
            <a:spLocks noGrp="1" noChangeArrowheads="1"/>
          </p:cNvSpPr>
          <p:nvPr>
            <p:ph idx="1"/>
          </p:nvPr>
        </p:nvSpPr>
        <p:spPr/>
        <p:txBody>
          <a:bodyPr/>
          <a:lstStyle/>
          <a:p>
            <a:r>
              <a:rPr lang="en-US" dirty="0"/>
              <a:t>Mobility</a:t>
            </a:r>
          </a:p>
          <a:p>
            <a:pPr lvl="1"/>
            <a:r>
              <a:rPr lang="en-US" dirty="0"/>
              <a:t>Range of motion</a:t>
            </a:r>
          </a:p>
          <a:p>
            <a:pPr lvl="1"/>
            <a:r>
              <a:rPr lang="en-US" dirty="0"/>
              <a:t>Planes of the body</a:t>
            </a:r>
          </a:p>
          <a:p>
            <a:pPr lvl="1"/>
            <a:r>
              <a:rPr lang="en-US" dirty="0"/>
              <a:t>Gait</a:t>
            </a:r>
          </a:p>
          <a:p>
            <a:pPr lvl="1"/>
            <a:r>
              <a:rPr lang="en-US" dirty="0"/>
              <a:t>Exercise pattern</a:t>
            </a:r>
          </a:p>
          <a:p>
            <a:pPr lvl="1"/>
            <a:r>
              <a:rPr lang="en-US" dirty="0"/>
              <a:t>Body alignment</a:t>
            </a:r>
          </a:p>
          <a:p>
            <a:pPr lvl="1"/>
            <a:r>
              <a:rPr lang="en-US" dirty="0"/>
              <a:t>Standing</a:t>
            </a:r>
          </a:p>
          <a:p>
            <a:pPr lvl="1"/>
            <a:r>
              <a:rPr lang="en-US" dirty="0"/>
              <a:t>Sitting</a:t>
            </a:r>
          </a:p>
          <a:p>
            <a:pPr lvl="1"/>
            <a:r>
              <a:rPr lang="en-US" dirty="0"/>
              <a:t>Lying</a:t>
            </a:r>
          </a:p>
          <a:p>
            <a:pPr lvl="1"/>
            <a:endParaRPr lang="en-US" dirty="0"/>
          </a:p>
          <a:p>
            <a:pPr lvl="1"/>
            <a:endParaRPr lang="en-US" dirty="0"/>
          </a:p>
          <a:p>
            <a:pPr lvl="1"/>
            <a:endParaRPr lang="en-US" dirty="0"/>
          </a:p>
          <a:p>
            <a:pPr lvl="1"/>
            <a:endParaRPr lang="en-US" dirty="0"/>
          </a:p>
        </p:txBody>
      </p:sp>
      <p:sp>
        <p:nvSpPr>
          <p:cNvPr id="2" name="Footer Placeholder 1"/>
          <p:cNvSpPr>
            <a:spLocks noGrp="1"/>
          </p:cNvSpPr>
          <p:nvPr>
            <p:ph type="ftr" sz="quarter" idx="11"/>
          </p:nvPr>
        </p:nvSpPr>
        <p:spPr/>
        <p:txBody>
          <a:bodyPr/>
          <a:lstStyle/>
          <a:p>
            <a:pPr>
              <a:defRPr/>
            </a:pPr>
            <a:r>
              <a:rPr lang="en-US" dirty="0"/>
              <a:t>Copyright © 2021, Elsevier Inc. All Rights Reserved.</a:t>
            </a:r>
          </a:p>
        </p:txBody>
      </p:sp>
      <p:sp>
        <p:nvSpPr>
          <p:cNvPr id="3" name="Slide Number Placeholder 2"/>
          <p:cNvSpPr>
            <a:spLocks noGrp="1"/>
          </p:cNvSpPr>
          <p:nvPr>
            <p:ph type="sldNum" sz="quarter" idx="10"/>
          </p:nvPr>
        </p:nvSpPr>
        <p:spPr/>
        <p:txBody>
          <a:bodyPr/>
          <a:lstStyle/>
          <a:p>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t>30</a:t>
            </a:fld>
            <a:endParaRPr lang="en-GB" altLang="en-US" dirty="0">
              <a:latin typeface="Arial" panose="020B0604020202020204" pitchFamily="34" charset="0"/>
            </a:endParaRPr>
          </a:p>
        </p:txBody>
      </p:sp>
      <p:pic>
        <p:nvPicPr>
          <p:cNvPr id="4" name="Picture 3" descr="Figure 39.4: Planes of body. An image showing the sagittal, transverse, and frontal planes of the bod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1" y="1596188"/>
            <a:ext cx="2585561" cy="4486873"/>
          </a:xfrm>
          <a:prstGeom prst="rect">
            <a:avLst/>
          </a:prstGeom>
        </p:spPr>
      </p:pic>
    </p:spTree>
    <p:extLst>
      <p:ext uri="{BB962C8B-B14F-4D97-AF65-F5344CB8AC3E}">
        <p14:creationId xmlns:p14="http://schemas.microsoft.com/office/powerpoint/2010/main" val="3386785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62F733-4D96-41F0-8000-4625EAC58365}"/>
              </a:ext>
            </a:extLst>
          </p:cNvPr>
          <p:cNvSpPr>
            <a:spLocks noGrp="1"/>
          </p:cNvSpPr>
          <p:nvPr>
            <p:ph type="title"/>
          </p:nvPr>
        </p:nvSpPr>
        <p:spPr/>
        <p:txBody>
          <a:bodyPr/>
          <a:lstStyle/>
          <a:p>
            <a:r>
              <a:rPr lang="en-US" dirty="0"/>
              <a:t>Nursing Process: Assessment (2 of 2)</a:t>
            </a:r>
          </a:p>
        </p:txBody>
      </p:sp>
      <p:sp>
        <p:nvSpPr>
          <p:cNvPr id="2" name="Content Placeholder 1">
            <a:extLst>
              <a:ext uri="{FF2B5EF4-FFF2-40B4-BE49-F238E27FC236}">
                <a16:creationId xmlns:a16="http://schemas.microsoft.com/office/drawing/2014/main" id="{88486081-2DBC-445D-9C11-EB03A9ABF172}"/>
              </a:ext>
            </a:extLst>
          </p:cNvPr>
          <p:cNvSpPr>
            <a:spLocks noGrp="1"/>
          </p:cNvSpPr>
          <p:nvPr>
            <p:ph idx="1"/>
          </p:nvPr>
        </p:nvSpPr>
        <p:spPr/>
        <p:txBody>
          <a:bodyPr/>
          <a:lstStyle/>
          <a:p>
            <a:r>
              <a:rPr lang="en-US" dirty="0"/>
              <a:t>Immobility</a:t>
            </a:r>
          </a:p>
          <a:p>
            <a:pPr lvl="1"/>
            <a:r>
              <a:rPr lang="en-US" dirty="0"/>
              <a:t>Metabolic system</a:t>
            </a:r>
          </a:p>
          <a:p>
            <a:pPr lvl="1"/>
            <a:r>
              <a:rPr lang="en-US" dirty="0"/>
              <a:t>Respiratory system</a:t>
            </a:r>
          </a:p>
          <a:p>
            <a:pPr lvl="1"/>
            <a:r>
              <a:rPr lang="en-US" dirty="0"/>
              <a:t>Cardiovascular system</a:t>
            </a:r>
          </a:p>
          <a:p>
            <a:pPr lvl="1"/>
            <a:r>
              <a:rPr lang="en-US" dirty="0"/>
              <a:t>Musculoskeletal system</a:t>
            </a:r>
          </a:p>
          <a:p>
            <a:pPr lvl="1"/>
            <a:r>
              <a:rPr lang="en-US" dirty="0"/>
              <a:t>Integumentary system</a:t>
            </a:r>
          </a:p>
          <a:p>
            <a:pPr lvl="1"/>
            <a:r>
              <a:rPr lang="en-US" dirty="0"/>
              <a:t>Elimination system</a:t>
            </a:r>
          </a:p>
          <a:p>
            <a:pPr lvl="1"/>
            <a:r>
              <a:rPr lang="en-US" dirty="0"/>
              <a:t>Psychosocial assessment</a:t>
            </a:r>
          </a:p>
          <a:p>
            <a:pPr lvl="1"/>
            <a:r>
              <a:rPr lang="en-US" dirty="0"/>
              <a:t>Developmental assessment</a:t>
            </a:r>
          </a:p>
        </p:txBody>
      </p:sp>
      <p:sp>
        <p:nvSpPr>
          <p:cNvPr id="5" name="Footer Placeholder 4">
            <a:extLst>
              <a:ext uri="{FF2B5EF4-FFF2-40B4-BE49-F238E27FC236}">
                <a16:creationId xmlns:a16="http://schemas.microsoft.com/office/drawing/2014/main" id="{6056A563-1623-4E80-B90C-549DF33C41E5}"/>
              </a:ext>
            </a:extLst>
          </p:cNvPr>
          <p:cNvSpPr>
            <a:spLocks noGrp="1"/>
          </p:cNvSpPr>
          <p:nvPr>
            <p:ph type="ftr" sz="quarter" idx="11"/>
          </p:nvPr>
        </p:nvSpPr>
        <p:spPr/>
        <p:txBody>
          <a:bodyPr/>
          <a:lstStyle/>
          <a:p>
            <a:pPr>
              <a:defRPr/>
            </a:pPr>
            <a:r>
              <a:rPr lang="en-US"/>
              <a:t>Copyright © 2021, Elsevier Inc. All Rights Reserved.</a:t>
            </a:r>
            <a:endParaRPr lang="en-US" dirty="0"/>
          </a:p>
        </p:txBody>
      </p:sp>
      <p:sp>
        <p:nvSpPr>
          <p:cNvPr id="4" name="Slide Number Placeholder 3">
            <a:extLst>
              <a:ext uri="{FF2B5EF4-FFF2-40B4-BE49-F238E27FC236}">
                <a16:creationId xmlns:a16="http://schemas.microsoft.com/office/drawing/2014/main" id="{2B718133-1B47-4240-8346-B093C19DDD8F}"/>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31</a:t>
            </a:fld>
            <a:endParaRPr lang="en-GB" altLang="en-US" dirty="0">
              <a:latin typeface="Arial" panose="020B0604020202020204" pitchFamily="34" charset="0"/>
            </a:endParaRPr>
          </a:p>
        </p:txBody>
      </p:sp>
    </p:spTree>
    <p:extLst>
      <p:ext uri="{BB962C8B-B14F-4D97-AF65-F5344CB8AC3E}">
        <p14:creationId xmlns:p14="http://schemas.microsoft.com/office/powerpoint/2010/main" val="2996254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1BA62D-ED61-40DC-9DCC-FBED904D2C19}"/>
              </a:ext>
            </a:extLst>
          </p:cNvPr>
          <p:cNvSpPr>
            <a:spLocks noGrp="1"/>
          </p:cNvSpPr>
          <p:nvPr>
            <p:ph type="title"/>
          </p:nvPr>
        </p:nvSpPr>
        <p:spPr/>
        <p:txBody>
          <a:bodyPr/>
          <a:lstStyle/>
          <a:p>
            <a:r>
              <a:rPr lang="en-US" dirty="0"/>
              <a:t>Diagnosis/Problems</a:t>
            </a:r>
          </a:p>
        </p:txBody>
      </p:sp>
      <p:sp>
        <p:nvSpPr>
          <p:cNvPr id="2" name="Content Placeholder 1">
            <a:extLst>
              <a:ext uri="{FF2B5EF4-FFF2-40B4-BE49-F238E27FC236}">
                <a16:creationId xmlns:a16="http://schemas.microsoft.com/office/drawing/2014/main" id="{510AE803-43AF-4DFD-BFB0-0155CE4FC7D9}"/>
              </a:ext>
            </a:extLst>
          </p:cNvPr>
          <p:cNvSpPr>
            <a:spLocks noGrp="1"/>
          </p:cNvSpPr>
          <p:nvPr>
            <p:ph idx="1"/>
          </p:nvPr>
        </p:nvSpPr>
        <p:spPr/>
        <p:txBody>
          <a:bodyPr/>
          <a:lstStyle/>
          <a:p>
            <a:r>
              <a:rPr lang="en-US" dirty="0"/>
              <a:t>Risk for Disuse Syndrome</a:t>
            </a:r>
          </a:p>
          <a:p>
            <a:r>
              <a:rPr lang="en-US" dirty="0"/>
              <a:t>Impaired mobility</a:t>
            </a:r>
          </a:p>
          <a:p>
            <a:r>
              <a:rPr lang="en-US" dirty="0"/>
              <a:t>Impaired Airway Clearance</a:t>
            </a:r>
          </a:p>
          <a:p>
            <a:r>
              <a:rPr lang="en-US" dirty="0"/>
              <a:t>Impaired Sleep</a:t>
            </a:r>
          </a:p>
          <a:p>
            <a:r>
              <a:rPr lang="en-US" dirty="0"/>
              <a:t>Risk for Impaired Skin Integrity</a:t>
            </a:r>
          </a:p>
          <a:p>
            <a:r>
              <a:rPr lang="en-US" dirty="0"/>
              <a:t>Risk for Constipation</a:t>
            </a:r>
          </a:p>
          <a:p>
            <a:r>
              <a:rPr lang="en-US" dirty="0"/>
              <a:t>Social Isolation</a:t>
            </a:r>
          </a:p>
          <a:p>
            <a:r>
              <a:rPr lang="en-US" dirty="0"/>
              <a:t>Through the patient’s eyes</a:t>
            </a:r>
          </a:p>
        </p:txBody>
      </p:sp>
      <p:sp>
        <p:nvSpPr>
          <p:cNvPr id="5" name="Footer Placeholder 4">
            <a:extLst>
              <a:ext uri="{FF2B5EF4-FFF2-40B4-BE49-F238E27FC236}">
                <a16:creationId xmlns:a16="http://schemas.microsoft.com/office/drawing/2014/main" id="{01666B22-F572-496D-93D6-237411BD93AD}"/>
              </a:ext>
            </a:extLst>
          </p:cNvPr>
          <p:cNvSpPr>
            <a:spLocks noGrp="1"/>
          </p:cNvSpPr>
          <p:nvPr>
            <p:ph type="ftr" sz="quarter" idx="11"/>
          </p:nvPr>
        </p:nvSpPr>
        <p:spPr/>
        <p:txBody>
          <a:bodyPr/>
          <a:lstStyle/>
          <a:p>
            <a:pPr>
              <a:defRPr/>
            </a:pPr>
            <a:r>
              <a:rPr lang="en-US"/>
              <a:t>Copyright © 2021, Elsevier Inc. All Rights Reserved.</a:t>
            </a:r>
            <a:endParaRPr lang="en-US" dirty="0"/>
          </a:p>
        </p:txBody>
      </p:sp>
      <p:sp>
        <p:nvSpPr>
          <p:cNvPr id="4" name="Slide Number Placeholder 3">
            <a:extLst>
              <a:ext uri="{FF2B5EF4-FFF2-40B4-BE49-F238E27FC236}">
                <a16:creationId xmlns:a16="http://schemas.microsoft.com/office/drawing/2014/main" id="{04C95F63-3EC2-4FBB-81CE-87F31FF80569}"/>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32</a:t>
            </a:fld>
            <a:endParaRPr lang="en-GB" altLang="en-US" dirty="0">
              <a:latin typeface="Arial" panose="020B0604020202020204" pitchFamily="34" charset="0"/>
            </a:endParaRPr>
          </a:p>
        </p:txBody>
      </p:sp>
    </p:spTree>
    <p:extLst>
      <p:ext uri="{BB962C8B-B14F-4D97-AF65-F5344CB8AC3E}">
        <p14:creationId xmlns:p14="http://schemas.microsoft.com/office/powerpoint/2010/main" val="3309763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Planning</a:t>
            </a:r>
          </a:p>
        </p:txBody>
      </p:sp>
      <p:sp>
        <p:nvSpPr>
          <p:cNvPr id="3" name="Content Placeholder 2"/>
          <p:cNvSpPr>
            <a:spLocks noGrp="1"/>
          </p:cNvSpPr>
          <p:nvPr>
            <p:ph sz="half" idx="1"/>
          </p:nvPr>
        </p:nvSpPr>
        <p:spPr/>
        <p:txBody>
          <a:bodyPr/>
          <a:lstStyle/>
          <a:p>
            <a:r>
              <a:rPr lang="en-US"/>
              <a:t>Planning</a:t>
            </a:r>
          </a:p>
          <a:p>
            <a:pPr lvl="1"/>
            <a:r>
              <a:rPr lang="en-US"/>
              <a:t>Goals and outcomes</a:t>
            </a:r>
          </a:p>
          <a:p>
            <a:pPr lvl="1"/>
            <a:r>
              <a:rPr lang="en-US"/>
              <a:t>Setting priorities</a:t>
            </a:r>
          </a:p>
          <a:p>
            <a:pPr lvl="1"/>
            <a:r>
              <a:rPr lang="en-US"/>
              <a:t>Teamwork and collaboration</a:t>
            </a:r>
            <a:endParaRPr lang="en-US" dirty="0"/>
          </a:p>
        </p:txBody>
      </p:sp>
      <p:sp>
        <p:nvSpPr>
          <p:cNvPr id="2" name="Footer Placeholder 1"/>
          <p:cNvSpPr>
            <a:spLocks noGrp="1"/>
          </p:cNvSpPr>
          <p:nvPr>
            <p:ph type="ftr" sz="quarter" idx="10"/>
          </p:nvPr>
        </p:nvSpPr>
        <p:spPr/>
        <p:txBody>
          <a:bodyPr/>
          <a:lstStyle/>
          <a:p>
            <a:pPr>
              <a:defRPr/>
            </a:pPr>
            <a:r>
              <a:rPr lang="en-US" dirty="0"/>
              <a:t>Copyright © 2021, Elsevier Inc. All Rights Reserved.</a:t>
            </a:r>
          </a:p>
        </p:txBody>
      </p:sp>
      <p:sp>
        <p:nvSpPr>
          <p:cNvPr id="4" name="Slide Number Placeholder 3"/>
          <p:cNvSpPr>
            <a:spLocks noGrp="1"/>
          </p:cNvSpPr>
          <p:nvPr>
            <p:ph type="sldNum" sz="quarter" idx="11"/>
          </p:nvPr>
        </p:nvSpPr>
        <p:spPr/>
        <p:txBody>
          <a:bodyPr/>
          <a:lstStyle/>
          <a:p>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t>33</a:t>
            </a:fld>
            <a:endParaRPr lang="en-GB" altLang="en-US" dirty="0">
              <a:latin typeface="Arial" panose="020B0604020202020204" pitchFamily="34" charset="0"/>
            </a:endParaRPr>
          </a:p>
        </p:txBody>
      </p:sp>
      <p:pic>
        <p:nvPicPr>
          <p:cNvPr id="6" name="Content Placeholder 5" descr="Figure 39.10 Trochanter roll. A photo of a patient lying supine as a nurse stands at the side and pulls on a folded towel underneath the patien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225676"/>
            <a:ext cx="3810000" cy="3286125"/>
          </a:xfrm>
        </p:spPr>
      </p:pic>
    </p:spTree>
    <p:extLst>
      <p:ext uri="{BB962C8B-B14F-4D97-AF65-F5344CB8AC3E}">
        <p14:creationId xmlns:p14="http://schemas.microsoft.com/office/powerpoint/2010/main" val="2331814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(1 of 6)</a:t>
            </a:r>
          </a:p>
        </p:txBody>
      </p:sp>
      <p:sp>
        <p:nvSpPr>
          <p:cNvPr id="3" name="Content Placeholder 2"/>
          <p:cNvSpPr>
            <a:spLocks noGrp="1"/>
          </p:cNvSpPr>
          <p:nvPr>
            <p:ph idx="1"/>
          </p:nvPr>
        </p:nvSpPr>
        <p:spPr/>
        <p:txBody>
          <a:bodyPr/>
          <a:lstStyle/>
          <a:p>
            <a:r>
              <a:rPr lang="en-US" dirty="0"/>
              <a:t>Health promotion</a:t>
            </a:r>
          </a:p>
          <a:p>
            <a:pPr lvl="1"/>
            <a:r>
              <a:rPr lang="en-US" dirty="0"/>
              <a:t>Prevention of work-related musculoskeletal injuries</a:t>
            </a:r>
          </a:p>
          <a:p>
            <a:pPr lvl="1"/>
            <a:r>
              <a:rPr lang="en-US" dirty="0"/>
              <a:t>Exercise</a:t>
            </a:r>
          </a:p>
          <a:p>
            <a:pPr lvl="1"/>
            <a:r>
              <a:rPr lang="en-US" dirty="0"/>
              <a:t>Bone health in patients with osteoporosis</a:t>
            </a:r>
          </a:p>
          <a:p>
            <a:pPr lvl="1"/>
            <a:endParaRPr lang="en-US" dirty="0"/>
          </a:p>
        </p:txBody>
      </p:sp>
      <p:sp>
        <p:nvSpPr>
          <p:cNvPr id="4" name="Footer Placeholder 3"/>
          <p:cNvSpPr>
            <a:spLocks noGrp="1"/>
          </p:cNvSpPr>
          <p:nvPr>
            <p:ph type="ftr" sz="quarter" idx="11"/>
          </p:nvPr>
        </p:nvSpPr>
        <p:spPr/>
        <p:txBody>
          <a:bodyPr/>
          <a:lstStyle/>
          <a:p>
            <a:pPr>
              <a:defRPr/>
            </a:pPr>
            <a:r>
              <a:rPr lang="en-US" dirty="0"/>
              <a:t>Copyright © 2021, Elsevier Inc. All Rights Reserved.</a:t>
            </a:r>
          </a:p>
        </p:txBody>
      </p:sp>
      <p:sp>
        <p:nvSpPr>
          <p:cNvPr id="5" name="Slide Number Placeholder 4"/>
          <p:cNvSpPr>
            <a:spLocks noGrp="1"/>
          </p:cNvSpPr>
          <p:nvPr>
            <p:ph type="sldNum" sz="quarter" idx="10"/>
          </p:nvPr>
        </p:nvSpPr>
        <p:spPr/>
        <p:txBody>
          <a:bodyPr/>
          <a:lstStyle/>
          <a:p>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t>34</a:t>
            </a:fld>
            <a:endParaRPr lang="en-GB" altLang="en-US" dirty="0">
              <a:latin typeface="Arial" panose="020B0604020202020204" pitchFamily="34" charset="0"/>
            </a:endParaRPr>
          </a:p>
        </p:txBody>
      </p:sp>
    </p:spTree>
    <p:extLst>
      <p:ext uri="{BB962C8B-B14F-4D97-AF65-F5344CB8AC3E}">
        <p14:creationId xmlns:p14="http://schemas.microsoft.com/office/powerpoint/2010/main" val="1091192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Implementation (2 of 6)</a:t>
            </a:r>
          </a:p>
        </p:txBody>
      </p:sp>
      <p:sp>
        <p:nvSpPr>
          <p:cNvPr id="29699" name="Rectangle 3"/>
          <p:cNvSpPr>
            <a:spLocks noGrp="1" noChangeArrowheads="1"/>
          </p:cNvSpPr>
          <p:nvPr>
            <p:ph idx="1"/>
          </p:nvPr>
        </p:nvSpPr>
        <p:spPr/>
        <p:txBody>
          <a:bodyPr/>
          <a:lstStyle/>
          <a:p>
            <a:r>
              <a:rPr lang="en-US" dirty="0"/>
              <a:t>Acute care</a:t>
            </a:r>
          </a:p>
          <a:p>
            <a:r>
              <a:rPr lang="en-US" dirty="0"/>
              <a:t>Metabolic</a:t>
            </a:r>
          </a:p>
          <a:p>
            <a:pPr lvl="1"/>
            <a:r>
              <a:rPr lang="en-US" dirty="0"/>
              <a:t>Provide high-protein, high-calorie diet with vitamin B and C supplements.</a:t>
            </a:r>
          </a:p>
          <a:p>
            <a:r>
              <a:rPr lang="en-US" dirty="0"/>
              <a:t>Respiratory</a:t>
            </a:r>
          </a:p>
          <a:p>
            <a:pPr lvl="1"/>
            <a:r>
              <a:rPr lang="en-US" dirty="0"/>
              <a:t>Cough and deep breathe every 1 to 2 hours.</a:t>
            </a:r>
          </a:p>
          <a:p>
            <a:pPr lvl="1"/>
            <a:r>
              <a:rPr lang="en-US" dirty="0"/>
              <a:t>Provide chest physiotherapy.</a:t>
            </a:r>
          </a:p>
        </p:txBody>
      </p:sp>
      <p:sp>
        <p:nvSpPr>
          <p:cNvPr id="2" name="Footer Placeholder 1"/>
          <p:cNvSpPr>
            <a:spLocks noGrp="1"/>
          </p:cNvSpPr>
          <p:nvPr>
            <p:ph type="ftr" sz="quarter" idx="11"/>
          </p:nvPr>
        </p:nvSpPr>
        <p:spPr/>
        <p:txBody>
          <a:bodyPr/>
          <a:lstStyle/>
          <a:p>
            <a:pPr>
              <a:defRPr/>
            </a:pPr>
            <a:r>
              <a:rPr lang="en-US" dirty="0"/>
              <a:t>Copyright © 2021, Elsevier Inc. All Rights Reserved.</a:t>
            </a:r>
          </a:p>
        </p:txBody>
      </p:sp>
      <p:sp>
        <p:nvSpPr>
          <p:cNvPr id="3" name="Slide Number Placeholder 2"/>
          <p:cNvSpPr>
            <a:spLocks noGrp="1"/>
          </p:cNvSpPr>
          <p:nvPr>
            <p:ph type="sldNum" sz="quarter" idx="10"/>
          </p:nvPr>
        </p:nvSpPr>
        <p:spPr/>
        <p:txBody>
          <a:bodyPr/>
          <a:lstStyle/>
          <a:p>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t>35</a:t>
            </a:fld>
            <a:endParaRPr lang="en-GB" altLang="en-US" dirty="0">
              <a:latin typeface="Arial" panose="020B0604020202020204" pitchFamily="34" charset="0"/>
            </a:endParaRPr>
          </a:p>
        </p:txBody>
      </p:sp>
    </p:spTree>
    <p:extLst>
      <p:ext uri="{BB962C8B-B14F-4D97-AF65-F5344CB8AC3E}">
        <p14:creationId xmlns:p14="http://schemas.microsoft.com/office/powerpoint/2010/main" val="1571603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Implementation (3 of 6)</a:t>
            </a:r>
          </a:p>
        </p:txBody>
      </p:sp>
      <p:sp>
        <p:nvSpPr>
          <p:cNvPr id="31747" name="Rectangle 3"/>
          <p:cNvSpPr>
            <a:spLocks noGrp="1" noChangeArrowheads="1"/>
          </p:cNvSpPr>
          <p:nvPr>
            <p:ph idx="1"/>
          </p:nvPr>
        </p:nvSpPr>
        <p:spPr/>
        <p:txBody>
          <a:bodyPr/>
          <a:lstStyle/>
          <a:p>
            <a:r>
              <a:rPr lang="en-US" dirty="0"/>
              <a:t>Cardiovascular</a:t>
            </a:r>
          </a:p>
          <a:p>
            <a:pPr lvl="1"/>
            <a:r>
              <a:rPr lang="en-US" dirty="0"/>
              <a:t>Reducing orthostatic hypotension</a:t>
            </a:r>
          </a:p>
          <a:p>
            <a:pPr lvl="1"/>
            <a:r>
              <a:rPr lang="en-US" dirty="0"/>
              <a:t>Reducing cardiac workload</a:t>
            </a:r>
          </a:p>
          <a:p>
            <a:pPr lvl="1"/>
            <a:r>
              <a:rPr lang="en-US" dirty="0"/>
              <a:t>Preventing thrombus formation</a:t>
            </a:r>
          </a:p>
          <a:p>
            <a:pPr lvl="1"/>
            <a:r>
              <a:rPr lang="en-US" dirty="0"/>
              <a:t>SCDs, thromboembolic disease (TED), hose, and leg exercises</a:t>
            </a:r>
          </a:p>
        </p:txBody>
      </p:sp>
      <p:sp>
        <p:nvSpPr>
          <p:cNvPr id="2" name="Footer Placeholder 1"/>
          <p:cNvSpPr>
            <a:spLocks noGrp="1"/>
          </p:cNvSpPr>
          <p:nvPr>
            <p:ph type="ftr" sz="quarter" idx="11"/>
          </p:nvPr>
        </p:nvSpPr>
        <p:spPr/>
        <p:txBody>
          <a:bodyPr/>
          <a:lstStyle/>
          <a:p>
            <a:pPr>
              <a:defRPr/>
            </a:pPr>
            <a:r>
              <a:rPr lang="en-US" dirty="0"/>
              <a:t>Copyright © 2021, Elsevier Inc. All Rights Reserved.</a:t>
            </a:r>
          </a:p>
        </p:txBody>
      </p:sp>
      <p:sp>
        <p:nvSpPr>
          <p:cNvPr id="3" name="Slide Number Placeholder 2"/>
          <p:cNvSpPr>
            <a:spLocks noGrp="1"/>
          </p:cNvSpPr>
          <p:nvPr>
            <p:ph type="sldNum" sz="quarter" idx="10"/>
          </p:nvPr>
        </p:nvSpPr>
        <p:spPr/>
        <p:txBody>
          <a:bodyPr/>
          <a:lstStyle/>
          <a:p>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t>36</a:t>
            </a:fld>
            <a:endParaRPr lang="en-GB" altLang="en-US" dirty="0">
              <a:latin typeface="Arial" panose="020B0604020202020204" pitchFamily="34" charset="0"/>
            </a:endParaRPr>
          </a:p>
        </p:txBody>
      </p:sp>
    </p:spTree>
    <p:extLst>
      <p:ext uri="{BB962C8B-B14F-4D97-AF65-F5344CB8AC3E}">
        <p14:creationId xmlns:p14="http://schemas.microsoft.com/office/powerpoint/2010/main" val="2342006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Implementation (4 of 6)</a:t>
            </a:r>
          </a:p>
        </p:txBody>
      </p:sp>
      <p:sp>
        <p:nvSpPr>
          <p:cNvPr id="2" name="Content Placeholder 1"/>
          <p:cNvSpPr>
            <a:spLocks noGrp="1"/>
          </p:cNvSpPr>
          <p:nvPr>
            <p:ph sz="half" idx="1"/>
          </p:nvPr>
        </p:nvSpPr>
        <p:spPr/>
        <p:txBody>
          <a:bodyPr/>
          <a:lstStyle/>
          <a:p>
            <a:r>
              <a:rPr lang="en-US" dirty="0"/>
              <a:t>Maintaining musculoskeletal function</a:t>
            </a:r>
          </a:p>
          <a:p>
            <a:pPr lvl="1"/>
            <a:r>
              <a:rPr lang="en-US" dirty="0"/>
              <a:t>Positioning techniques</a:t>
            </a:r>
          </a:p>
          <a:p>
            <a:pPr lvl="2"/>
            <a:r>
              <a:rPr lang="en-US" dirty="0"/>
              <a:t>Supported Fowler’s position</a:t>
            </a:r>
          </a:p>
          <a:p>
            <a:pPr lvl="2"/>
            <a:r>
              <a:rPr lang="en-US" dirty="0"/>
              <a:t>Supine position</a:t>
            </a:r>
          </a:p>
          <a:p>
            <a:pPr lvl="2"/>
            <a:r>
              <a:rPr lang="en-US" dirty="0"/>
              <a:t>Prone position</a:t>
            </a:r>
          </a:p>
          <a:p>
            <a:pPr lvl="2"/>
            <a:r>
              <a:rPr lang="en-US" dirty="0"/>
              <a:t>Side-lying position</a:t>
            </a:r>
          </a:p>
          <a:p>
            <a:pPr lvl="2"/>
            <a:r>
              <a:rPr lang="en-US" dirty="0"/>
              <a:t>Sims’ position</a:t>
            </a:r>
          </a:p>
        </p:txBody>
      </p:sp>
      <p:sp>
        <p:nvSpPr>
          <p:cNvPr id="5" name="Footer Placeholder 4"/>
          <p:cNvSpPr>
            <a:spLocks noGrp="1"/>
          </p:cNvSpPr>
          <p:nvPr>
            <p:ph type="ftr" sz="quarter" idx="10"/>
          </p:nvPr>
        </p:nvSpPr>
        <p:spPr/>
        <p:txBody>
          <a:bodyPr/>
          <a:lstStyle/>
          <a:p>
            <a:r>
              <a:rPr lang="en-US" dirty="0"/>
              <a:t>Copyright © 2021, Elsevier Inc. All Rights Reserved.</a:t>
            </a:r>
          </a:p>
        </p:txBody>
      </p:sp>
      <p:sp>
        <p:nvSpPr>
          <p:cNvPr id="4" name="Slide Number Placeholder 3"/>
          <p:cNvSpPr>
            <a:spLocks noGrp="1"/>
          </p:cNvSpPr>
          <p:nvPr>
            <p:ph type="sldNum" sz="quarter" idx="11"/>
          </p:nvPr>
        </p:nvSpPr>
        <p:spPr/>
        <p:txBody>
          <a:bodyPr/>
          <a:lstStyle/>
          <a:p>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t>37</a:t>
            </a:fld>
            <a:endParaRPr lang="en-GB" altLang="en-US" dirty="0">
              <a:latin typeface="Arial" panose="020B0604020202020204" pitchFamily="34" charset="0"/>
            </a:endParaRPr>
          </a:p>
        </p:txBody>
      </p:sp>
      <p:pic>
        <p:nvPicPr>
          <p:cNvPr id="8" name="Content Placeholder 7" descr="Figure 39.11 Patient using trapeze bar. A photo of a nurse helping a patient reposition while the patient holds on to a trapeze ba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587626"/>
            <a:ext cx="3810000" cy="2562225"/>
          </a:xfrm>
        </p:spPr>
      </p:pic>
    </p:spTree>
    <p:extLst>
      <p:ext uri="{BB962C8B-B14F-4D97-AF65-F5344CB8AC3E}">
        <p14:creationId xmlns:p14="http://schemas.microsoft.com/office/powerpoint/2010/main" val="68303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761C1-3298-4754-92CE-3F3DDC7034F4}"/>
              </a:ext>
            </a:extLst>
          </p:cNvPr>
          <p:cNvSpPr>
            <a:spLocks noGrp="1"/>
          </p:cNvSpPr>
          <p:nvPr>
            <p:ph type="title"/>
          </p:nvPr>
        </p:nvSpPr>
        <p:spPr/>
        <p:txBody>
          <a:bodyPr/>
          <a:lstStyle/>
          <a:p>
            <a:r>
              <a:rPr lang="en-US" dirty="0"/>
              <a:t>Implementation (5 of 6)</a:t>
            </a:r>
          </a:p>
        </p:txBody>
      </p:sp>
      <p:sp>
        <p:nvSpPr>
          <p:cNvPr id="3" name="Content Placeholder 2">
            <a:extLst>
              <a:ext uri="{FF2B5EF4-FFF2-40B4-BE49-F238E27FC236}">
                <a16:creationId xmlns:a16="http://schemas.microsoft.com/office/drawing/2014/main" id="{81185F47-ACD2-4BDD-9CD3-1A6C5D0FBBCF}"/>
              </a:ext>
            </a:extLst>
          </p:cNvPr>
          <p:cNvSpPr>
            <a:spLocks noGrp="1"/>
          </p:cNvSpPr>
          <p:nvPr>
            <p:ph idx="1"/>
          </p:nvPr>
        </p:nvSpPr>
        <p:spPr/>
        <p:txBody>
          <a:bodyPr/>
          <a:lstStyle/>
          <a:p>
            <a:r>
              <a:rPr lang="en-US" dirty="0"/>
              <a:t>Moving patients</a:t>
            </a:r>
          </a:p>
          <a:p>
            <a:r>
              <a:rPr lang="en-US" dirty="0"/>
              <a:t>Preventing injury to the integumentary system</a:t>
            </a:r>
          </a:p>
          <a:p>
            <a:r>
              <a:rPr lang="en-US" dirty="0"/>
              <a:t>Elimination system</a:t>
            </a:r>
          </a:p>
          <a:p>
            <a:r>
              <a:rPr lang="en-US" dirty="0"/>
              <a:t>Psychosocial health</a:t>
            </a:r>
          </a:p>
          <a:p>
            <a:r>
              <a:rPr lang="en-US" dirty="0"/>
              <a:t>Developmental health</a:t>
            </a:r>
          </a:p>
        </p:txBody>
      </p:sp>
      <p:sp>
        <p:nvSpPr>
          <p:cNvPr id="5" name="Footer Placeholder 4">
            <a:extLst>
              <a:ext uri="{FF2B5EF4-FFF2-40B4-BE49-F238E27FC236}">
                <a16:creationId xmlns:a16="http://schemas.microsoft.com/office/drawing/2014/main" id="{17FEC0F6-1BE5-47D5-AF20-35A626065C43}"/>
              </a:ext>
            </a:extLst>
          </p:cNvPr>
          <p:cNvSpPr>
            <a:spLocks noGrp="1"/>
          </p:cNvSpPr>
          <p:nvPr>
            <p:ph type="ftr" sz="quarter" idx="11"/>
          </p:nvPr>
        </p:nvSpPr>
        <p:spPr/>
        <p:txBody>
          <a:bodyPr/>
          <a:lstStyle/>
          <a:p>
            <a:pPr>
              <a:defRPr/>
            </a:pPr>
            <a:r>
              <a:rPr lang="en-US"/>
              <a:t>Copyright © 2021, Elsevier Inc. All Rights Reserved.</a:t>
            </a:r>
            <a:endParaRPr lang="en-US" dirty="0"/>
          </a:p>
        </p:txBody>
      </p:sp>
      <p:sp>
        <p:nvSpPr>
          <p:cNvPr id="6" name="Slide Number Placeholder 5">
            <a:extLst>
              <a:ext uri="{FF2B5EF4-FFF2-40B4-BE49-F238E27FC236}">
                <a16:creationId xmlns:a16="http://schemas.microsoft.com/office/drawing/2014/main" id="{DA43FDF8-C785-4D14-9795-11CF285A8C47}"/>
              </a:ext>
            </a:extLst>
          </p:cNvPr>
          <p:cNvSpPr>
            <a:spLocks noGrp="1"/>
          </p:cNvSpPr>
          <p:nvPr>
            <p:ph type="sldNum" sz="quarter" idx="10"/>
          </p:nvPr>
        </p:nvSpPr>
        <p:spPr/>
        <p:txBody>
          <a:bodyPr/>
          <a:lstStyle/>
          <a:p>
            <a:fld id="{D9ACDF3C-17DF-4EA1-9BA9-17B4D2E09C88}" type="slidenum">
              <a:rPr lang="en-GB" altLang="en-US" smtClean="0"/>
              <a:pPr/>
              <a:t>38</a:t>
            </a:fld>
            <a:endParaRPr lang="en-GB" altLang="en-US" dirty="0"/>
          </a:p>
        </p:txBody>
      </p:sp>
    </p:spTree>
    <p:extLst>
      <p:ext uri="{BB962C8B-B14F-4D97-AF65-F5344CB8AC3E}">
        <p14:creationId xmlns:p14="http://schemas.microsoft.com/office/powerpoint/2010/main" val="112182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(6 of 6)</a:t>
            </a:r>
          </a:p>
        </p:txBody>
      </p:sp>
      <p:sp>
        <p:nvSpPr>
          <p:cNvPr id="3" name="Content Placeholder 2"/>
          <p:cNvSpPr>
            <a:spLocks noGrp="1"/>
          </p:cNvSpPr>
          <p:nvPr>
            <p:ph idx="1"/>
          </p:nvPr>
        </p:nvSpPr>
        <p:spPr/>
        <p:txBody>
          <a:bodyPr/>
          <a:lstStyle/>
          <a:p>
            <a:r>
              <a:rPr lang="en-US" sz="2400" dirty="0"/>
              <a:t>Restorative and continuing care</a:t>
            </a:r>
          </a:p>
          <a:p>
            <a:pPr lvl="1"/>
            <a:r>
              <a:rPr lang="en-US" sz="2000" dirty="0"/>
              <a:t>Instrumental activities of daily living (IADLs)</a:t>
            </a:r>
          </a:p>
          <a:p>
            <a:pPr lvl="2"/>
            <a:r>
              <a:rPr lang="en-US" dirty="0"/>
              <a:t>Intensive specialized therapy such as occupational or physical therapy is common.</a:t>
            </a:r>
            <a:endParaRPr lang="en-US" sz="1600" dirty="0"/>
          </a:p>
          <a:p>
            <a:pPr lvl="1"/>
            <a:r>
              <a:rPr lang="en-US" sz="2000" dirty="0"/>
              <a:t>Walking and exercise</a:t>
            </a:r>
          </a:p>
          <a:p>
            <a:pPr lvl="2"/>
            <a:r>
              <a:rPr lang="en-US" dirty="0"/>
              <a:t>Continuation of ROM exercises</a:t>
            </a:r>
          </a:p>
          <a:p>
            <a:pPr lvl="1"/>
            <a:r>
              <a:rPr lang="en-US" sz="2000" dirty="0"/>
              <a:t>Psychotherapy</a:t>
            </a:r>
          </a:p>
          <a:p>
            <a:pPr lvl="2"/>
            <a:r>
              <a:rPr lang="en-US" dirty="0"/>
              <a:t>Psycho-Physical Therapy </a:t>
            </a:r>
            <a:endParaRPr lang="en-US" sz="1600" dirty="0"/>
          </a:p>
          <a:p>
            <a:pPr lvl="1"/>
            <a:endParaRPr lang="en-US" sz="2000" dirty="0"/>
          </a:p>
        </p:txBody>
      </p:sp>
      <p:sp>
        <p:nvSpPr>
          <p:cNvPr id="4" name="Footer Placeholder 3"/>
          <p:cNvSpPr>
            <a:spLocks noGrp="1"/>
          </p:cNvSpPr>
          <p:nvPr>
            <p:ph type="ftr" sz="quarter" idx="11"/>
          </p:nvPr>
        </p:nvSpPr>
        <p:spPr/>
        <p:txBody>
          <a:bodyPr/>
          <a:lstStyle/>
          <a:p>
            <a:pPr>
              <a:defRPr/>
            </a:pPr>
            <a:r>
              <a:rPr lang="en-US" dirty="0"/>
              <a:t>Copyright © 2021, Elsevier Inc. All Rights Reserved.</a:t>
            </a:r>
          </a:p>
        </p:txBody>
      </p:sp>
      <p:sp>
        <p:nvSpPr>
          <p:cNvPr id="5" name="Slide Number Placeholder 4"/>
          <p:cNvSpPr>
            <a:spLocks noGrp="1"/>
          </p:cNvSpPr>
          <p:nvPr>
            <p:ph type="sldNum" sz="quarter" idx="10"/>
          </p:nvPr>
        </p:nvSpPr>
        <p:spPr/>
        <p:txBody>
          <a:bodyPr/>
          <a:lstStyle/>
          <a:p>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t>39</a:t>
            </a:fld>
            <a:endParaRPr lang="en-GB" altLang="en-US" dirty="0">
              <a:latin typeface="Arial" panose="020B0604020202020204" pitchFamily="34" charset="0"/>
            </a:endParaRPr>
          </a:p>
        </p:txBody>
      </p:sp>
    </p:spTree>
    <p:extLst>
      <p:ext uri="{BB962C8B-B14F-4D97-AF65-F5344CB8AC3E}">
        <p14:creationId xmlns:p14="http://schemas.microsoft.com/office/powerpoint/2010/main" val="2384186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F60C1C-EA53-469C-A6C8-8ED53553DBB6}"/>
              </a:ext>
            </a:extLst>
          </p:cNvPr>
          <p:cNvSpPr>
            <a:spLocks noGrp="1"/>
          </p:cNvSpPr>
          <p:nvPr>
            <p:ph type="title"/>
          </p:nvPr>
        </p:nvSpPr>
        <p:spPr/>
        <p:txBody>
          <a:bodyPr/>
          <a:lstStyle/>
          <a:p>
            <a:r>
              <a:rPr lang="en-US" dirty="0"/>
              <a:t>Chain of Infection</a:t>
            </a:r>
          </a:p>
        </p:txBody>
      </p:sp>
      <p:sp>
        <p:nvSpPr>
          <p:cNvPr id="4" name="Slide Number Placeholder 3">
            <a:extLst>
              <a:ext uri="{FF2B5EF4-FFF2-40B4-BE49-F238E27FC236}">
                <a16:creationId xmlns:a16="http://schemas.microsoft.com/office/drawing/2014/main" id="{926825A0-9ABA-481C-A363-B5508C9A39B5}"/>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4</a:t>
            </a:fld>
            <a:endParaRPr lang="en-GB" altLang="en-US" dirty="0">
              <a:latin typeface="Arial" panose="020B0604020202020204" pitchFamily="34" charset="0"/>
            </a:endParaRPr>
          </a:p>
        </p:txBody>
      </p:sp>
      <p:sp>
        <p:nvSpPr>
          <p:cNvPr id="5" name="Footer Placeholder 4">
            <a:extLst>
              <a:ext uri="{FF2B5EF4-FFF2-40B4-BE49-F238E27FC236}">
                <a16:creationId xmlns:a16="http://schemas.microsoft.com/office/drawing/2014/main" id="{A526041C-D2A8-497A-8BA5-7E9D4F157FC3}"/>
              </a:ext>
            </a:extLst>
          </p:cNvPr>
          <p:cNvSpPr>
            <a:spLocks noGrp="1"/>
          </p:cNvSpPr>
          <p:nvPr>
            <p:ph type="ftr" sz="quarter" idx="11"/>
          </p:nvPr>
        </p:nvSpPr>
        <p:spPr/>
        <p:txBody>
          <a:bodyPr/>
          <a:lstStyle/>
          <a:p>
            <a:pPr>
              <a:defRPr/>
            </a:pPr>
            <a:r>
              <a:rPr lang="en-US"/>
              <a:t>Copyright © 2021, Elsevier Inc. All Rights Reserved.</a:t>
            </a:r>
            <a:endParaRPr lang="en-US" dirty="0"/>
          </a:p>
        </p:txBody>
      </p:sp>
      <p:pic>
        <p:nvPicPr>
          <p:cNvPr id="2" name="Picture 1" descr="Figure 28.1 Chain of infection. A diagram showing the elements in the chain of infection including: infectious agent, reservoir, portal of exit, mode of transmission, portal of entry and ho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003" y="1455739"/>
            <a:ext cx="4498182" cy="4703981"/>
          </a:xfrm>
          <a:prstGeom prst="rect">
            <a:avLst/>
          </a:prstGeom>
        </p:spPr>
      </p:pic>
    </p:spTree>
    <p:extLst>
      <p:ext uri="{BB962C8B-B14F-4D97-AF65-F5344CB8AC3E}">
        <p14:creationId xmlns:p14="http://schemas.microsoft.com/office/powerpoint/2010/main" val="2077363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Evaluation</a:t>
            </a:r>
            <a:endParaRPr lang="en-US" dirty="0"/>
          </a:p>
        </p:txBody>
      </p:sp>
      <p:sp>
        <p:nvSpPr>
          <p:cNvPr id="37891" name="Rectangle 3"/>
          <p:cNvSpPr>
            <a:spLocks noGrp="1" noChangeArrowheads="1"/>
          </p:cNvSpPr>
          <p:nvPr>
            <p:ph idx="1"/>
          </p:nvPr>
        </p:nvSpPr>
        <p:spPr/>
        <p:txBody>
          <a:bodyPr/>
          <a:lstStyle/>
          <a:p>
            <a:r>
              <a:rPr lang="en-US" dirty="0"/>
              <a:t>Through the patient’s eyes</a:t>
            </a:r>
          </a:p>
          <a:p>
            <a:pPr lvl="1"/>
            <a:r>
              <a:rPr lang="en-US" dirty="0"/>
              <a:t>It is essential to have the patient’s evaluation of the plan of care</a:t>
            </a:r>
          </a:p>
          <a:p>
            <a:r>
              <a:rPr lang="en-US" dirty="0"/>
              <a:t>Patient outcomes</a:t>
            </a:r>
          </a:p>
          <a:p>
            <a:pPr lvl="1"/>
            <a:r>
              <a:rPr lang="en-US" dirty="0"/>
              <a:t>Evaluate effectiveness of specific interventions</a:t>
            </a:r>
          </a:p>
          <a:p>
            <a:pPr lvl="1"/>
            <a:r>
              <a:rPr lang="en-US" dirty="0"/>
              <a:t>Evaluate patient’s and family’s understanding of all teaching provided</a:t>
            </a:r>
          </a:p>
        </p:txBody>
      </p:sp>
      <p:sp>
        <p:nvSpPr>
          <p:cNvPr id="2" name="Footer Placeholder 1"/>
          <p:cNvSpPr>
            <a:spLocks noGrp="1"/>
          </p:cNvSpPr>
          <p:nvPr>
            <p:ph type="ftr" sz="quarter" idx="11"/>
          </p:nvPr>
        </p:nvSpPr>
        <p:spPr/>
        <p:txBody>
          <a:bodyPr/>
          <a:lstStyle/>
          <a:p>
            <a:pPr>
              <a:defRPr/>
            </a:pPr>
            <a:r>
              <a:rPr lang="en-US" dirty="0"/>
              <a:t>Copyright © 2021, Elsevier Inc. All Rights Reserved.</a:t>
            </a:r>
          </a:p>
        </p:txBody>
      </p:sp>
      <p:sp>
        <p:nvSpPr>
          <p:cNvPr id="3" name="Slide Number Placeholder 2"/>
          <p:cNvSpPr>
            <a:spLocks noGrp="1"/>
          </p:cNvSpPr>
          <p:nvPr>
            <p:ph type="sldNum" sz="quarter" idx="10"/>
          </p:nvPr>
        </p:nvSpPr>
        <p:spPr/>
        <p:txBody>
          <a:bodyPr/>
          <a:lstStyle/>
          <a:p>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t>40</a:t>
            </a:fld>
            <a:endParaRPr lang="en-GB" altLang="en-US" dirty="0">
              <a:latin typeface="Arial" panose="020B0604020202020204" pitchFamily="34" charset="0"/>
            </a:endParaRPr>
          </a:p>
        </p:txBody>
      </p:sp>
    </p:spTree>
    <p:extLst>
      <p:ext uri="{BB962C8B-B14F-4D97-AF65-F5344CB8AC3E}">
        <p14:creationId xmlns:p14="http://schemas.microsoft.com/office/powerpoint/2010/main" val="2763641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Guidelines for Nursing Skills</a:t>
            </a:r>
          </a:p>
        </p:txBody>
      </p:sp>
      <p:sp>
        <p:nvSpPr>
          <p:cNvPr id="3" name="Content Placeholder 2"/>
          <p:cNvSpPr>
            <a:spLocks noGrp="1"/>
          </p:cNvSpPr>
          <p:nvPr>
            <p:ph idx="1"/>
          </p:nvPr>
        </p:nvSpPr>
        <p:spPr/>
        <p:txBody>
          <a:bodyPr/>
          <a:lstStyle/>
          <a:p>
            <a:r>
              <a:rPr lang="en-US" dirty="0"/>
              <a:t>Determine the amount and type of assistance required for safe positioning.</a:t>
            </a:r>
          </a:p>
          <a:p>
            <a:r>
              <a:rPr lang="en-US" dirty="0"/>
              <a:t>During positioning raise the side rail on the side of the bed opposite of where you are standing.</a:t>
            </a:r>
          </a:p>
          <a:p>
            <a:r>
              <a:rPr lang="en-US" dirty="0"/>
              <a:t>Arrange equipment so that it does not interfere with the positioning process.</a:t>
            </a:r>
          </a:p>
          <a:p>
            <a:r>
              <a:rPr lang="en-US" dirty="0"/>
              <a:t>Evaluate the patient for correct body alignment and pressure risks after repositioning.</a:t>
            </a:r>
          </a:p>
        </p:txBody>
      </p:sp>
      <p:sp>
        <p:nvSpPr>
          <p:cNvPr id="4" name="Footer Placeholder 3"/>
          <p:cNvSpPr>
            <a:spLocks noGrp="1"/>
          </p:cNvSpPr>
          <p:nvPr>
            <p:ph type="ftr" sz="quarter" idx="11"/>
          </p:nvPr>
        </p:nvSpPr>
        <p:spPr/>
        <p:txBody>
          <a:bodyPr/>
          <a:lstStyle/>
          <a:p>
            <a:pPr>
              <a:defRPr/>
            </a:pPr>
            <a:r>
              <a:rPr lang="en-US" dirty="0"/>
              <a:t>Copyright © 2021, Elsevier Inc. All Rights Reserved.</a:t>
            </a:r>
          </a:p>
        </p:txBody>
      </p:sp>
      <p:sp>
        <p:nvSpPr>
          <p:cNvPr id="5" name="Slide Number Placeholder 4"/>
          <p:cNvSpPr>
            <a:spLocks noGrp="1"/>
          </p:cNvSpPr>
          <p:nvPr>
            <p:ph type="sldNum" sz="quarter" idx="10"/>
          </p:nvPr>
        </p:nvSpPr>
        <p:spPr/>
        <p:txBody>
          <a:bodyPr/>
          <a:lstStyle/>
          <a:p>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t>41</a:t>
            </a:fld>
            <a:endParaRPr lang="en-GB" altLang="en-US" dirty="0">
              <a:latin typeface="Arial" panose="020B0604020202020204" pitchFamily="34" charset="0"/>
            </a:endParaRPr>
          </a:p>
        </p:txBody>
      </p:sp>
    </p:spTree>
    <p:extLst>
      <p:ext uri="{BB962C8B-B14F-4D97-AF65-F5344CB8AC3E}">
        <p14:creationId xmlns:p14="http://schemas.microsoft.com/office/powerpoint/2010/main" val="260748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lose-up of question mark on a hardwood floor against a wall">
            <a:extLst>
              <a:ext uri="{FF2B5EF4-FFF2-40B4-BE49-F238E27FC236}">
                <a16:creationId xmlns:a16="http://schemas.microsoft.com/office/drawing/2014/main" id="{A0B19082-D86C-41E0-AA58-240D15993C4E}"/>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14424" b="1"/>
          <a:stretch/>
        </p:blipFill>
        <p:spPr>
          <a:xfrm>
            <a:off x="1524020" y="1595595"/>
            <a:ext cx="9143980" cy="5262404"/>
          </a:xfrm>
          <a:prstGeom prst="rect">
            <a:avLst/>
          </a:prstGeom>
        </p:spPr>
      </p:pic>
      <p:sp>
        <p:nvSpPr>
          <p:cNvPr id="3" name="Title 2">
            <a:extLst>
              <a:ext uri="{FF2B5EF4-FFF2-40B4-BE49-F238E27FC236}">
                <a16:creationId xmlns:a16="http://schemas.microsoft.com/office/drawing/2014/main" id="{669164BF-D717-4C10-B903-A0D64CB25C43}"/>
              </a:ext>
            </a:extLst>
          </p:cNvPr>
          <p:cNvSpPr>
            <a:spLocks noGrp="1"/>
          </p:cNvSpPr>
          <p:nvPr>
            <p:ph type="title"/>
          </p:nvPr>
        </p:nvSpPr>
        <p:spPr>
          <a:xfrm>
            <a:off x="7024208" y="1595598"/>
            <a:ext cx="2296739" cy="2025295"/>
          </a:xfrm>
        </p:spPr>
        <p:txBody>
          <a:bodyPr vert="horz" lIns="91440" tIns="45720" rIns="91440" bIns="45720" rtlCol="0" anchor="b">
            <a:normAutofit/>
          </a:bodyPr>
          <a:lstStyle/>
          <a:p>
            <a:pPr eaLnBrk="1" hangingPunct="1">
              <a:lnSpc>
                <a:spcPct val="90000"/>
              </a:lnSpc>
            </a:pPr>
            <a:r>
              <a:rPr lang="en-US" sz="2800">
                <a:solidFill>
                  <a:schemeClr val="bg1"/>
                </a:solidFill>
              </a:rPr>
              <a:t>Questions</a:t>
            </a:r>
          </a:p>
        </p:txBody>
      </p:sp>
      <p:sp>
        <p:nvSpPr>
          <p:cNvPr id="4" name="Slide Number Placeholder 3">
            <a:extLst>
              <a:ext uri="{FF2B5EF4-FFF2-40B4-BE49-F238E27FC236}">
                <a16:creationId xmlns:a16="http://schemas.microsoft.com/office/drawing/2014/main" id="{B3FD65D7-CF77-441C-9EE5-551D4950A9BA}"/>
              </a:ext>
            </a:extLst>
          </p:cNvPr>
          <p:cNvSpPr>
            <a:spLocks noGrp="1"/>
          </p:cNvSpPr>
          <p:nvPr>
            <p:ph type="sldNum" sz="quarter" idx="10"/>
          </p:nvPr>
        </p:nvSpPr>
        <p:spPr>
          <a:xfrm>
            <a:off x="6095999" y="6356351"/>
            <a:ext cx="517038" cy="365125"/>
          </a:xfrm>
        </p:spPr>
        <p:txBody>
          <a:bodyPr vert="horz" lIns="91440" tIns="45720" rIns="91440" bIns="45720" rtlCol="0" anchor="ctr">
            <a:normAutofit/>
          </a:bodyPr>
          <a:lstStyle/>
          <a:p>
            <a:pPr>
              <a:spcAft>
                <a:spcPts val="600"/>
              </a:spcAft>
              <a:defRPr/>
            </a:pPr>
            <a:r>
              <a:rPr lang="en-US" altLang="en-US" sz="1200">
                <a:solidFill>
                  <a:srgbClr val="FFFFFF"/>
                </a:solidFill>
                <a:latin typeface="Calibri" panose="020F0502020204030204"/>
              </a:rPr>
              <a:t> </a:t>
            </a:r>
            <a:fld id="{1C8FF7FE-CB8A-43FF-8CFA-683168999D7B}" type="slidenum">
              <a:rPr lang="en-US" altLang="en-US" sz="1200">
                <a:solidFill>
                  <a:srgbClr val="FFFFFF"/>
                </a:solidFill>
                <a:latin typeface="Calibri" panose="020F0502020204030204"/>
              </a:rPr>
              <a:pPr>
                <a:spcAft>
                  <a:spcPts val="600"/>
                </a:spcAft>
                <a:defRPr/>
              </a:pPr>
              <a:t>42</a:t>
            </a:fld>
            <a:endParaRPr lang="en-US" altLang="en-US" sz="1200">
              <a:solidFill>
                <a:srgbClr val="FFFFFF"/>
              </a:solidFill>
              <a:latin typeface="Calibri" panose="020F0502020204030204"/>
            </a:endParaRPr>
          </a:p>
        </p:txBody>
      </p:sp>
      <p:sp>
        <p:nvSpPr>
          <p:cNvPr id="5" name="Footer Placeholder 4">
            <a:extLst>
              <a:ext uri="{FF2B5EF4-FFF2-40B4-BE49-F238E27FC236}">
                <a16:creationId xmlns:a16="http://schemas.microsoft.com/office/drawing/2014/main" id="{0A622A26-47CE-49FF-9BB3-75509DBD43AF}"/>
              </a:ext>
            </a:extLst>
          </p:cNvPr>
          <p:cNvSpPr>
            <a:spLocks noGrp="1"/>
          </p:cNvSpPr>
          <p:nvPr>
            <p:ph type="ftr" sz="quarter" idx="11"/>
          </p:nvPr>
        </p:nvSpPr>
        <p:spPr>
          <a:xfrm>
            <a:off x="7063706" y="6356351"/>
            <a:ext cx="2975644" cy="365125"/>
          </a:xfrm>
        </p:spPr>
        <p:txBody>
          <a:bodyPr vert="horz" lIns="91440" tIns="45720" rIns="91440" bIns="45720" rtlCol="0" anchor="ctr">
            <a:normAutofit/>
          </a:bodyPr>
          <a:lstStyle/>
          <a:p>
            <a:pPr algn="r">
              <a:lnSpc>
                <a:spcPct val="90000"/>
              </a:lnSpc>
              <a:spcAft>
                <a:spcPts val="600"/>
              </a:spcAft>
              <a:defRPr/>
            </a:pPr>
            <a:r>
              <a:rPr lang="en-US" kern="1200">
                <a:solidFill>
                  <a:srgbClr val="FFFFFF"/>
                </a:solidFill>
                <a:latin typeface="Calibri" panose="020F0502020204030204"/>
                <a:ea typeface="+mn-ea"/>
                <a:cs typeface="+mn-cs"/>
              </a:rPr>
              <a:t>Copyright © 2021, Elsevier Inc. All Rights Reserved.</a:t>
            </a:r>
          </a:p>
        </p:txBody>
      </p:sp>
    </p:spTree>
    <p:extLst>
      <p:ext uri="{BB962C8B-B14F-4D97-AF65-F5344CB8AC3E}">
        <p14:creationId xmlns:p14="http://schemas.microsoft.com/office/powerpoint/2010/main" val="3448878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09800" y="1905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eaLnBrk="1" hangingPunct="1"/>
            <a:r>
              <a:rPr lang="en-US" sz="4000" dirty="0">
                <a:latin typeface="Arial" charset="0"/>
              </a:rPr>
              <a:t>Chapter 41</a:t>
            </a:r>
            <a:endParaRPr lang="en-GB" sz="4000" dirty="0">
              <a:latin typeface="Arial" charset="0"/>
            </a:endParaRPr>
          </a:p>
        </p:txBody>
      </p:sp>
      <p:sp>
        <p:nvSpPr>
          <p:cNvPr id="5" name="TextBox 4"/>
          <p:cNvSpPr txBox="1">
            <a:spLocks noChangeArrowheads="1"/>
          </p:cNvSpPr>
          <p:nvPr/>
        </p:nvSpPr>
        <p:spPr bwMode="auto">
          <a:xfrm>
            <a:off x="2743200" y="3218136"/>
            <a:ext cx="6781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n-US" sz="3600" dirty="0">
                <a:latin typeface="Arial" panose="020B0604020202020204" pitchFamily="34" charset="0"/>
                <a:cs typeface="Arial" panose="020B0604020202020204" pitchFamily="34" charset="0"/>
              </a:rPr>
              <a:t>Oxygenation</a:t>
            </a:r>
          </a:p>
        </p:txBody>
      </p:sp>
      <p:sp>
        <p:nvSpPr>
          <p:cNvPr id="6" name="Footer Placeholder 2"/>
          <p:cNvSpPr>
            <a:spLocks noGrp="1"/>
          </p:cNvSpPr>
          <p:nvPr>
            <p:ph type="ftr" sz="quarter" idx="11"/>
          </p:nvPr>
        </p:nvSpPr>
        <p:spPr>
          <a:xfrm>
            <a:off x="3154363" y="6461125"/>
            <a:ext cx="5859462" cy="381000"/>
          </a:xfrm>
        </p:spPr>
        <p:txBody>
          <a:bodyPr/>
          <a:lstStyle/>
          <a:p>
            <a:pPr>
              <a:defRPr/>
            </a:pPr>
            <a:r>
              <a:rPr lang="en-US" dirty="0"/>
              <a:t>Copyright © 2021, Elsevier Inc. All Rights Reserved.</a:t>
            </a:r>
          </a:p>
        </p:txBody>
      </p:sp>
    </p:spTree>
    <p:extLst>
      <p:ext uri="{BB962C8B-B14F-4D97-AF65-F5344CB8AC3E}">
        <p14:creationId xmlns:p14="http://schemas.microsoft.com/office/powerpoint/2010/main" val="2482593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Scientific Knowledge Base (1 of 3)</a:t>
            </a:r>
          </a:p>
        </p:txBody>
      </p:sp>
      <p:sp>
        <p:nvSpPr>
          <p:cNvPr id="5123" name="Rectangle 3"/>
          <p:cNvSpPr>
            <a:spLocks noGrp="1" noChangeArrowheads="1"/>
          </p:cNvSpPr>
          <p:nvPr>
            <p:ph idx="1"/>
          </p:nvPr>
        </p:nvSpPr>
        <p:spPr/>
        <p:txBody>
          <a:bodyPr/>
          <a:lstStyle/>
          <a:p>
            <a:r>
              <a:rPr lang="en-US" dirty="0"/>
              <a:t>Respiratory physiology</a:t>
            </a:r>
          </a:p>
          <a:p>
            <a:pPr lvl="1"/>
            <a:r>
              <a:rPr lang="en-US" dirty="0"/>
              <a:t>Structure and function</a:t>
            </a:r>
          </a:p>
          <a:p>
            <a:pPr lvl="1"/>
            <a:r>
              <a:rPr lang="en-US" dirty="0"/>
              <a:t>Work of breathing</a:t>
            </a:r>
          </a:p>
          <a:p>
            <a:pPr lvl="1"/>
            <a:r>
              <a:rPr lang="en-US" dirty="0"/>
              <a:t>Lung volumes</a:t>
            </a:r>
          </a:p>
          <a:p>
            <a:pPr lvl="1"/>
            <a:r>
              <a:rPr lang="en-US" dirty="0"/>
              <a:t>Pulmonary circulation</a:t>
            </a:r>
          </a:p>
        </p:txBody>
      </p:sp>
      <p:sp>
        <p:nvSpPr>
          <p:cNvPr id="2" name="Footer Placeholder 1"/>
          <p:cNvSpPr>
            <a:spLocks noGrp="1"/>
          </p:cNvSpPr>
          <p:nvPr>
            <p:ph type="ftr" sz="quarter" idx="11"/>
          </p:nvPr>
        </p:nvSpPr>
        <p:spPr/>
        <p:txBody>
          <a:bodyPr/>
          <a:lstStyle/>
          <a:p>
            <a:pPr>
              <a:defRPr/>
            </a:pPr>
            <a:r>
              <a:rPr lang="en-US" dirty="0"/>
              <a:t>Copyright © 2021, Elsevier Inc. All Rights Reserved.</a:t>
            </a:r>
          </a:p>
        </p:txBody>
      </p:sp>
      <p:sp>
        <p:nvSpPr>
          <p:cNvPr id="3" name="Slide Number Placeholder 2"/>
          <p:cNvSpPr>
            <a:spLocks noGrp="1"/>
          </p:cNvSpPr>
          <p:nvPr>
            <p:ph type="sldNum" sz="quarter" idx="10"/>
          </p:nvPr>
        </p:nvSpPr>
        <p:spPr/>
        <p:txBody>
          <a:bodyPr/>
          <a:lstStyle/>
          <a:p>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t>44</a:t>
            </a:fld>
            <a:endParaRPr lang="en-GB" altLang="en-US" dirty="0">
              <a:latin typeface="Arial" panose="020B0604020202020204" pitchFamily="34" charset="0"/>
            </a:endParaRPr>
          </a:p>
        </p:txBody>
      </p:sp>
    </p:spTree>
    <p:extLst>
      <p:ext uri="{BB962C8B-B14F-4D97-AF65-F5344CB8AC3E}">
        <p14:creationId xmlns:p14="http://schemas.microsoft.com/office/powerpoint/2010/main" val="1671544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D55668-D0E0-4106-84CF-AF3E21DF824D}"/>
              </a:ext>
            </a:extLst>
          </p:cNvPr>
          <p:cNvSpPr>
            <a:spLocks noGrp="1"/>
          </p:cNvSpPr>
          <p:nvPr>
            <p:ph type="title"/>
          </p:nvPr>
        </p:nvSpPr>
        <p:spPr/>
        <p:txBody>
          <a:bodyPr/>
          <a:lstStyle/>
          <a:p>
            <a:r>
              <a:rPr lang="en-US" dirty="0"/>
              <a:t>Scientific Knowledge Base (2 of 3)</a:t>
            </a:r>
          </a:p>
        </p:txBody>
      </p:sp>
      <p:sp>
        <p:nvSpPr>
          <p:cNvPr id="2" name="Content Placeholder 1">
            <a:extLst>
              <a:ext uri="{FF2B5EF4-FFF2-40B4-BE49-F238E27FC236}">
                <a16:creationId xmlns:a16="http://schemas.microsoft.com/office/drawing/2014/main" id="{42A5F2FB-4804-4BBC-A1FF-2A6CF49BEFB8}"/>
              </a:ext>
            </a:extLst>
          </p:cNvPr>
          <p:cNvSpPr>
            <a:spLocks noGrp="1"/>
          </p:cNvSpPr>
          <p:nvPr>
            <p:ph sz="half" idx="1"/>
          </p:nvPr>
        </p:nvSpPr>
        <p:spPr/>
        <p:txBody>
          <a:bodyPr/>
          <a:lstStyle/>
          <a:p>
            <a:r>
              <a:rPr lang="en-US" dirty="0"/>
              <a:t>Respiratory gas exchange</a:t>
            </a:r>
          </a:p>
          <a:p>
            <a:pPr lvl="1"/>
            <a:r>
              <a:rPr lang="en-US" dirty="0"/>
              <a:t>Oxygen transport</a:t>
            </a:r>
          </a:p>
          <a:p>
            <a:pPr lvl="1"/>
            <a:r>
              <a:rPr lang="en-US" dirty="0"/>
              <a:t>Carbon dioxide transport</a:t>
            </a:r>
          </a:p>
          <a:p>
            <a:r>
              <a:rPr lang="en-US" dirty="0"/>
              <a:t>Regulation of ventilation</a:t>
            </a:r>
          </a:p>
          <a:p>
            <a:pPr lvl="1"/>
            <a:endParaRPr lang="en-US" dirty="0"/>
          </a:p>
        </p:txBody>
      </p:sp>
      <p:sp>
        <p:nvSpPr>
          <p:cNvPr id="5" name="Footer Placeholder 4">
            <a:extLst>
              <a:ext uri="{FF2B5EF4-FFF2-40B4-BE49-F238E27FC236}">
                <a16:creationId xmlns:a16="http://schemas.microsoft.com/office/drawing/2014/main" id="{703960EB-50F6-47BD-8C4F-5B636645B2D0}"/>
              </a:ext>
            </a:extLst>
          </p:cNvPr>
          <p:cNvSpPr>
            <a:spLocks noGrp="1"/>
          </p:cNvSpPr>
          <p:nvPr>
            <p:ph type="ftr" sz="quarter" idx="10"/>
          </p:nvPr>
        </p:nvSpPr>
        <p:spPr/>
        <p:txBody>
          <a:bodyPr/>
          <a:lstStyle/>
          <a:p>
            <a:pPr>
              <a:defRPr/>
            </a:pPr>
            <a:r>
              <a:rPr lang="en-US" dirty="0"/>
              <a:t>Copyright © 2021, Elsevier Inc. All Rights Reserved.</a:t>
            </a:r>
          </a:p>
        </p:txBody>
      </p:sp>
      <p:sp>
        <p:nvSpPr>
          <p:cNvPr id="4" name="Slide Number Placeholder 3">
            <a:extLst>
              <a:ext uri="{FF2B5EF4-FFF2-40B4-BE49-F238E27FC236}">
                <a16:creationId xmlns:a16="http://schemas.microsoft.com/office/drawing/2014/main" id="{8B690538-CC2D-4FDD-BEA4-ABD1D921C738}"/>
              </a:ext>
            </a:extLst>
          </p:cNvPr>
          <p:cNvSpPr>
            <a:spLocks noGrp="1"/>
          </p:cNvSpPr>
          <p:nvPr>
            <p:ph type="sldNum" sz="quarter" idx="11"/>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45</a:t>
            </a:fld>
            <a:endParaRPr lang="en-GB" altLang="en-US" dirty="0">
              <a:latin typeface="Arial" panose="020B0604020202020204" pitchFamily="34" charset="0"/>
            </a:endParaRPr>
          </a:p>
        </p:txBody>
      </p:sp>
      <p:pic>
        <p:nvPicPr>
          <p:cNvPr id="7" name="Content Placeholder 6" descr="Figure 41.1: Alveoli at terminal end of lower airway. An image showing the location and the structure of alveoli."/>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03516" y="1641476"/>
            <a:ext cx="3747369" cy="4454525"/>
          </a:xfrm>
        </p:spPr>
      </p:pic>
    </p:spTree>
    <p:extLst>
      <p:ext uri="{BB962C8B-B14F-4D97-AF65-F5344CB8AC3E}">
        <p14:creationId xmlns:p14="http://schemas.microsoft.com/office/powerpoint/2010/main" val="1829756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B44C6-3183-4FA9-B8E5-1D6565239E4A}"/>
              </a:ext>
            </a:extLst>
          </p:cNvPr>
          <p:cNvSpPr>
            <a:spLocks noGrp="1"/>
          </p:cNvSpPr>
          <p:nvPr>
            <p:ph type="title"/>
          </p:nvPr>
        </p:nvSpPr>
        <p:spPr/>
        <p:txBody>
          <a:bodyPr/>
          <a:lstStyle/>
          <a:p>
            <a:r>
              <a:rPr lang="en-US" dirty="0"/>
              <a:t>Scientific Knowledge Base (3 of 3)</a:t>
            </a:r>
          </a:p>
        </p:txBody>
      </p:sp>
      <p:sp>
        <p:nvSpPr>
          <p:cNvPr id="3" name="Content Placeholder 2">
            <a:extLst>
              <a:ext uri="{FF2B5EF4-FFF2-40B4-BE49-F238E27FC236}">
                <a16:creationId xmlns:a16="http://schemas.microsoft.com/office/drawing/2014/main" id="{E40A48BF-F3D0-43F8-B3C9-45878EA47D87}"/>
              </a:ext>
            </a:extLst>
          </p:cNvPr>
          <p:cNvSpPr>
            <a:spLocks noGrp="1"/>
          </p:cNvSpPr>
          <p:nvPr>
            <p:ph sz="half" idx="1"/>
          </p:nvPr>
        </p:nvSpPr>
        <p:spPr/>
        <p:txBody>
          <a:bodyPr/>
          <a:lstStyle/>
          <a:p>
            <a:r>
              <a:rPr lang="en-US" dirty="0"/>
              <a:t>Cardiovascular physiology</a:t>
            </a:r>
          </a:p>
          <a:p>
            <a:pPr lvl="1"/>
            <a:r>
              <a:rPr lang="en-US" dirty="0"/>
              <a:t>Structure and function</a:t>
            </a:r>
          </a:p>
          <a:p>
            <a:pPr lvl="2"/>
            <a:r>
              <a:rPr lang="en-US" dirty="0"/>
              <a:t>Myocardial pump</a:t>
            </a:r>
          </a:p>
          <a:p>
            <a:pPr lvl="2"/>
            <a:r>
              <a:rPr lang="en-US" dirty="0"/>
              <a:t>Myocardial blood flow</a:t>
            </a:r>
          </a:p>
          <a:p>
            <a:pPr lvl="2"/>
            <a:r>
              <a:rPr lang="en-US" dirty="0"/>
              <a:t>Coronary artery circulation</a:t>
            </a:r>
          </a:p>
          <a:p>
            <a:pPr lvl="2"/>
            <a:r>
              <a:rPr lang="en-US" dirty="0"/>
              <a:t>Systemic circulation</a:t>
            </a:r>
          </a:p>
          <a:p>
            <a:pPr lvl="2"/>
            <a:r>
              <a:rPr lang="en-US" dirty="0"/>
              <a:t>Blood flow regulation</a:t>
            </a:r>
          </a:p>
          <a:p>
            <a:pPr lvl="1"/>
            <a:r>
              <a:rPr lang="en-US" dirty="0"/>
              <a:t>Conduction system</a:t>
            </a:r>
          </a:p>
          <a:p>
            <a:pPr lvl="2"/>
            <a:endParaRPr lang="en-US" dirty="0"/>
          </a:p>
        </p:txBody>
      </p:sp>
      <p:sp>
        <p:nvSpPr>
          <p:cNvPr id="5" name="Footer Placeholder 4">
            <a:extLst>
              <a:ext uri="{FF2B5EF4-FFF2-40B4-BE49-F238E27FC236}">
                <a16:creationId xmlns:a16="http://schemas.microsoft.com/office/drawing/2014/main" id="{7CDD4814-1916-4406-91AD-3EDCEF7941DA}"/>
              </a:ext>
            </a:extLst>
          </p:cNvPr>
          <p:cNvSpPr>
            <a:spLocks noGrp="1"/>
          </p:cNvSpPr>
          <p:nvPr>
            <p:ph type="ftr" sz="quarter" idx="10"/>
          </p:nvPr>
        </p:nvSpPr>
        <p:spPr/>
        <p:txBody>
          <a:bodyPr/>
          <a:lstStyle/>
          <a:p>
            <a:pPr>
              <a:defRPr/>
            </a:pPr>
            <a:r>
              <a:rPr lang="en-US" dirty="0"/>
              <a:t>Copyright © 2021, Elsevier Inc. All Rights Reserved.</a:t>
            </a:r>
          </a:p>
        </p:txBody>
      </p:sp>
      <p:sp>
        <p:nvSpPr>
          <p:cNvPr id="6" name="Slide Number Placeholder 5">
            <a:extLst>
              <a:ext uri="{FF2B5EF4-FFF2-40B4-BE49-F238E27FC236}">
                <a16:creationId xmlns:a16="http://schemas.microsoft.com/office/drawing/2014/main" id="{C0BD6CB9-8296-4C5B-B304-FFB3E23544AE}"/>
              </a:ext>
            </a:extLst>
          </p:cNvPr>
          <p:cNvSpPr>
            <a:spLocks noGrp="1"/>
          </p:cNvSpPr>
          <p:nvPr>
            <p:ph type="sldNum" sz="quarter" idx="11"/>
          </p:nvPr>
        </p:nvSpPr>
        <p:spPr/>
        <p:txBody>
          <a:bodyPr/>
          <a:lstStyle/>
          <a:p>
            <a:fld id="{D9ACDF3C-17DF-4EA1-9BA9-17B4D2E09C88}" type="slidenum">
              <a:rPr lang="en-GB" altLang="en-US" smtClean="0"/>
              <a:pPr/>
              <a:t>46</a:t>
            </a:fld>
            <a:endParaRPr lang="en-GB" altLang="en-US" dirty="0"/>
          </a:p>
        </p:txBody>
      </p:sp>
      <p:pic>
        <p:nvPicPr>
          <p:cNvPr id="8" name="Content Placeholder 7" descr="Figure 41.2: Schematic representation of blood flow through the heart. An image showing the structure of the hear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239962"/>
            <a:ext cx="3810000" cy="3257550"/>
          </a:xfrm>
        </p:spPr>
      </p:pic>
    </p:spTree>
    <p:extLst>
      <p:ext uri="{BB962C8B-B14F-4D97-AF65-F5344CB8AC3E}">
        <p14:creationId xmlns:p14="http://schemas.microsoft.com/office/powerpoint/2010/main" val="1841837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2B844A-4A7C-4CCF-9EED-14B95479F53A}"/>
              </a:ext>
            </a:extLst>
          </p:cNvPr>
          <p:cNvSpPr>
            <a:spLocks noGrp="1"/>
          </p:cNvSpPr>
          <p:nvPr>
            <p:ph type="title"/>
          </p:nvPr>
        </p:nvSpPr>
        <p:spPr/>
        <p:txBody>
          <a:bodyPr/>
          <a:lstStyle/>
          <a:p>
            <a:r>
              <a:rPr lang="en-US" dirty="0"/>
              <a:t>Factors Affecting Oxygenation</a:t>
            </a:r>
          </a:p>
        </p:txBody>
      </p:sp>
      <p:sp>
        <p:nvSpPr>
          <p:cNvPr id="2" name="Content Placeholder 1">
            <a:extLst>
              <a:ext uri="{FF2B5EF4-FFF2-40B4-BE49-F238E27FC236}">
                <a16:creationId xmlns:a16="http://schemas.microsoft.com/office/drawing/2014/main" id="{BB3B386C-052B-4877-92D7-CDFF1ABCC175}"/>
              </a:ext>
            </a:extLst>
          </p:cNvPr>
          <p:cNvSpPr>
            <a:spLocks noGrp="1"/>
          </p:cNvSpPr>
          <p:nvPr>
            <p:ph idx="1"/>
          </p:nvPr>
        </p:nvSpPr>
        <p:spPr/>
        <p:txBody>
          <a:bodyPr/>
          <a:lstStyle/>
          <a:p>
            <a:r>
              <a:rPr lang="en-US" dirty="0"/>
              <a:t>Physiological factors</a:t>
            </a:r>
          </a:p>
          <a:p>
            <a:pPr lvl="1"/>
            <a:r>
              <a:rPr lang="en-US" dirty="0"/>
              <a:t>Decreased oxygen-carrying capacity</a:t>
            </a:r>
          </a:p>
          <a:p>
            <a:pPr lvl="1"/>
            <a:r>
              <a:rPr lang="en-US" dirty="0"/>
              <a:t>Hypovolemia</a:t>
            </a:r>
          </a:p>
          <a:p>
            <a:pPr lvl="1"/>
            <a:r>
              <a:rPr lang="en-US" dirty="0"/>
              <a:t>Decreased inspired oxygen concentration</a:t>
            </a:r>
          </a:p>
          <a:p>
            <a:pPr lvl="1"/>
            <a:r>
              <a:rPr lang="en-US" dirty="0"/>
              <a:t>Increased metabolic rate</a:t>
            </a:r>
          </a:p>
          <a:p>
            <a:pPr lvl="1"/>
            <a:endParaRPr lang="en-US" dirty="0"/>
          </a:p>
        </p:txBody>
      </p:sp>
      <p:sp>
        <p:nvSpPr>
          <p:cNvPr id="5" name="Footer Placeholder 4">
            <a:extLst>
              <a:ext uri="{FF2B5EF4-FFF2-40B4-BE49-F238E27FC236}">
                <a16:creationId xmlns:a16="http://schemas.microsoft.com/office/drawing/2014/main" id="{8EC5199F-DB16-4CCD-8720-5641B323024E}"/>
              </a:ext>
            </a:extLst>
          </p:cNvPr>
          <p:cNvSpPr>
            <a:spLocks noGrp="1"/>
          </p:cNvSpPr>
          <p:nvPr>
            <p:ph type="ftr" sz="quarter" idx="11"/>
          </p:nvPr>
        </p:nvSpPr>
        <p:spPr/>
        <p:txBody>
          <a:bodyPr/>
          <a:lstStyle/>
          <a:p>
            <a:pPr>
              <a:defRPr/>
            </a:pPr>
            <a:r>
              <a:rPr lang="en-US" dirty="0"/>
              <a:t>Copyright © 2021, Elsevier Inc. All Rights Reserved.</a:t>
            </a:r>
          </a:p>
        </p:txBody>
      </p:sp>
      <p:sp>
        <p:nvSpPr>
          <p:cNvPr id="4" name="Slide Number Placeholder 3">
            <a:extLst>
              <a:ext uri="{FF2B5EF4-FFF2-40B4-BE49-F238E27FC236}">
                <a16:creationId xmlns:a16="http://schemas.microsoft.com/office/drawing/2014/main" id="{2ECD9459-62F6-4E0E-AD64-1DC852D76EAE}"/>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47</a:t>
            </a:fld>
            <a:endParaRPr lang="en-GB" altLang="en-US" dirty="0">
              <a:latin typeface="Arial" panose="020B0604020202020204" pitchFamily="34" charset="0"/>
            </a:endParaRPr>
          </a:p>
        </p:txBody>
      </p:sp>
    </p:spTree>
    <p:extLst>
      <p:ext uri="{BB962C8B-B14F-4D97-AF65-F5344CB8AC3E}">
        <p14:creationId xmlns:p14="http://schemas.microsoft.com/office/powerpoint/2010/main" val="33914672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965F54-159C-43A7-8DD7-97692571A76F}"/>
              </a:ext>
            </a:extLst>
          </p:cNvPr>
          <p:cNvSpPr>
            <a:spLocks noGrp="1"/>
          </p:cNvSpPr>
          <p:nvPr>
            <p:ph type="title"/>
          </p:nvPr>
        </p:nvSpPr>
        <p:spPr/>
        <p:txBody>
          <a:bodyPr/>
          <a:lstStyle/>
          <a:p>
            <a:r>
              <a:rPr lang="en-US" dirty="0"/>
              <a:t>Conditions Affecting </a:t>
            </a:r>
            <a:br>
              <a:rPr lang="en-US" dirty="0"/>
            </a:br>
            <a:r>
              <a:rPr lang="en-US" dirty="0"/>
              <a:t>Chest Wall Movement</a:t>
            </a:r>
          </a:p>
        </p:txBody>
      </p:sp>
      <p:sp>
        <p:nvSpPr>
          <p:cNvPr id="2" name="Content Placeholder 1">
            <a:extLst>
              <a:ext uri="{FF2B5EF4-FFF2-40B4-BE49-F238E27FC236}">
                <a16:creationId xmlns:a16="http://schemas.microsoft.com/office/drawing/2014/main" id="{8B62544E-8521-42A7-8E0B-1AF7880C4414}"/>
              </a:ext>
            </a:extLst>
          </p:cNvPr>
          <p:cNvSpPr>
            <a:spLocks noGrp="1"/>
          </p:cNvSpPr>
          <p:nvPr>
            <p:ph idx="1"/>
          </p:nvPr>
        </p:nvSpPr>
        <p:spPr/>
        <p:txBody>
          <a:bodyPr/>
          <a:lstStyle/>
          <a:p>
            <a:r>
              <a:rPr lang="en-US" dirty="0"/>
              <a:t>Pregnancy</a:t>
            </a:r>
          </a:p>
          <a:p>
            <a:r>
              <a:rPr lang="en-US" dirty="0"/>
              <a:t>Obesity</a:t>
            </a:r>
          </a:p>
          <a:p>
            <a:r>
              <a:rPr lang="en-US" dirty="0"/>
              <a:t>Musculoskeletal abnormalities</a:t>
            </a:r>
          </a:p>
          <a:p>
            <a:r>
              <a:rPr lang="en-US" dirty="0"/>
              <a:t>Trauma</a:t>
            </a:r>
          </a:p>
          <a:p>
            <a:r>
              <a:rPr lang="en-US" dirty="0"/>
              <a:t>Neuromuscular diseases</a:t>
            </a:r>
          </a:p>
          <a:p>
            <a:r>
              <a:rPr lang="en-US" dirty="0"/>
              <a:t>Central nervous system alterations</a:t>
            </a:r>
          </a:p>
          <a:p>
            <a:r>
              <a:rPr lang="en-US" dirty="0"/>
              <a:t>Influences of chronic lung disease</a:t>
            </a:r>
          </a:p>
        </p:txBody>
      </p:sp>
      <p:sp>
        <p:nvSpPr>
          <p:cNvPr id="5" name="Footer Placeholder 4">
            <a:extLst>
              <a:ext uri="{FF2B5EF4-FFF2-40B4-BE49-F238E27FC236}">
                <a16:creationId xmlns:a16="http://schemas.microsoft.com/office/drawing/2014/main" id="{E9CDC3E1-E064-40D2-941F-395342FF2E6C}"/>
              </a:ext>
            </a:extLst>
          </p:cNvPr>
          <p:cNvSpPr>
            <a:spLocks noGrp="1"/>
          </p:cNvSpPr>
          <p:nvPr>
            <p:ph type="ftr" sz="quarter" idx="11"/>
          </p:nvPr>
        </p:nvSpPr>
        <p:spPr/>
        <p:txBody>
          <a:bodyPr/>
          <a:lstStyle/>
          <a:p>
            <a:pPr>
              <a:defRPr/>
            </a:pPr>
            <a:r>
              <a:rPr lang="en-US" dirty="0"/>
              <a:t>Copyright © 2021, Elsevier Inc. All Rights Reserved.</a:t>
            </a:r>
          </a:p>
        </p:txBody>
      </p:sp>
      <p:sp>
        <p:nvSpPr>
          <p:cNvPr id="4" name="Slide Number Placeholder 3">
            <a:extLst>
              <a:ext uri="{FF2B5EF4-FFF2-40B4-BE49-F238E27FC236}">
                <a16:creationId xmlns:a16="http://schemas.microsoft.com/office/drawing/2014/main" id="{ECEC70BE-EBE6-4A03-AD4D-B80AA2A4D532}"/>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48</a:t>
            </a:fld>
            <a:endParaRPr lang="en-GB" altLang="en-US" dirty="0">
              <a:latin typeface="Arial" panose="020B0604020202020204" pitchFamily="34" charset="0"/>
            </a:endParaRPr>
          </a:p>
        </p:txBody>
      </p:sp>
    </p:spTree>
    <p:extLst>
      <p:ext uri="{BB962C8B-B14F-4D97-AF65-F5344CB8AC3E}">
        <p14:creationId xmlns:p14="http://schemas.microsoft.com/office/powerpoint/2010/main" val="34638568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CF2A43-8ADD-45D0-A1D0-D79FE875A7AB}"/>
              </a:ext>
            </a:extLst>
          </p:cNvPr>
          <p:cNvSpPr>
            <a:spLocks noGrp="1"/>
          </p:cNvSpPr>
          <p:nvPr>
            <p:ph type="title"/>
          </p:nvPr>
        </p:nvSpPr>
        <p:spPr/>
        <p:txBody>
          <a:bodyPr/>
          <a:lstStyle/>
          <a:p>
            <a:r>
              <a:rPr lang="en-US" dirty="0"/>
              <a:t>Alterations in Respiratory Functioning</a:t>
            </a:r>
          </a:p>
        </p:txBody>
      </p:sp>
      <p:sp>
        <p:nvSpPr>
          <p:cNvPr id="2" name="Content Placeholder 1">
            <a:extLst>
              <a:ext uri="{FF2B5EF4-FFF2-40B4-BE49-F238E27FC236}">
                <a16:creationId xmlns:a16="http://schemas.microsoft.com/office/drawing/2014/main" id="{ECF1F7F4-88AE-4D33-8DA6-C3ACBBA609EC}"/>
              </a:ext>
            </a:extLst>
          </p:cNvPr>
          <p:cNvSpPr>
            <a:spLocks noGrp="1"/>
          </p:cNvSpPr>
          <p:nvPr>
            <p:ph idx="1"/>
          </p:nvPr>
        </p:nvSpPr>
        <p:spPr/>
        <p:txBody>
          <a:bodyPr/>
          <a:lstStyle/>
          <a:p>
            <a:r>
              <a:rPr lang="en-US" dirty="0"/>
              <a:t>Hypoventilation</a:t>
            </a:r>
          </a:p>
          <a:p>
            <a:pPr lvl="1"/>
            <a:r>
              <a:rPr lang="en-US" dirty="0"/>
              <a:t>Occurs when alveolar ventilation is inadequate to meet the oxygen demand of the body or eliminate sufficient carbon dioxide</a:t>
            </a:r>
          </a:p>
          <a:p>
            <a:r>
              <a:rPr lang="en-US" dirty="0"/>
              <a:t>Hyperventilation</a:t>
            </a:r>
          </a:p>
          <a:p>
            <a:pPr lvl="1"/>
            <a:r>
              <a:rPr lang="en-US" dirty="0"/>
              <a:t>A state of ventilation in which the lungs remove carbon dioxide faster than it is produced by cellular metabolism</a:t>
            </a:r>
          </a:p>
          <a:p>
            <a:r>
              <a:rPr lang="en-US" dirty="0"/>
              <a:t>Hypoxia</a:t>
            </a:r>
          </a:p>
          <a:p>
            <a:pPr lvl="1"/>
            <a:r>
              <a:rPr lang="en-US" dirty="0"/>
              <a:t>Inadequate tissue oxygenation at the cellular level</a:t>
            </a:r>
          </a:p>
          <a:p>
            <a:endParaRPr lang="en-US" dirty="0"/>
          </a:p>
        </p:txBody>
      </p:sp>
      <p:sp>
        <p:nvSpPr>
          <p:cNvPr id="5" name="Footer Placeholder 4">
            <a:extLst>
              <a:ext uri="{FF2B5EF4-FFF2-40B4-BE49-F238E27FC236}">
                <a16:creationId xmlns:a16="http://schemas.microsoft.com/office/drawing/2014/main" id="{78A34BD5-E41C-4626-8FA0-AC60CB63B18B}"/>
              </a:ext>
            </a:extLst>
          </p:cNvPr>
          <p:cNvSpPr>
            <a:spLocks noGrp="1"/>
          </p:cNvSpPr>
          <p:nvPr>
            <p:ph type="ftr" sz="quarter" idx="11"/>
          </p:nvPr>
        </p:nvSpPr>
        <p:spPr/>
        <p:txBody>
          <a:bodyPr/>
          <a:lstStyle/>
          <a:p>
            <a:pPr>
              <a:defRPr/>
            </a:pPr>
            <a:r>
              <a:rPr lang="en-US" dirty="0"/>
              <a:t>Copyright © 2021, Elsevier Inc. All Rights Reserved.</a:t>
            </a:r>
          </a:p>
        </p:txBody>
      </p:sp>
      <p:sp>
        <p:nvSpPr>
          <p:cNvPr id="4" name="Slide Number Placeholder 3">
            <a:extLst>
              <a:ext uri="{FF2B5EF4-FFF2-40B4-BE49-F238E27FC236}">
                <a16:creationId xmlns:a16="http://schemas.microsoft.com/office/drawing/2014/main" id="{D3B9814F-79F6-4B6F-B0FA-39BF15E3C0E1}"/>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49</a:t>
            </a:fld>
            <a:endParaRPr lang="en-GB" altLang="en-US" dirty="0">
              <a:latin typeface="Arial" panose="020B0604020202020204" pitchFamily="34" charset="0"/>
            </a:endParaRPr>
          </a:p>
        </p:txBody>
      </p:sp>
    </p:spTree>
    <p:extLst>
      <p:ext uri="{BB962C8B-B14F-4D97-AF65-F5344CB8AC3E}">
        <p14:creationId xmlns:p14="http://schemas.microsoft.com/office/powerpoint/2010/main" val="64200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lstStyle/>
          <a:p>
            <a:r>
              <a:rPr lang="en-US" dirty="0"/>
              <a:t>Four stages:</a:t>
            </a:r>
          </a:p>
          <a:p>
            <a:endParaRPr lang="en-US" dirty="0"/>
          </a:p>
          <a:p>
            <a:endParaRPr lang="en-US" dirty="0"/>
          </a:p>
          <a:p>
            <a:endParaRPr lang="en-US" dirty="0"/>
          </a:p>
          <a:p>
            <a:endParaRPr lang="en-US" dirty="0"/>
          </a:p>
          <a:p>
            <a:endParaRPr lang="en-US" dirty="0"/>
          </a:p>
          <a:p>
            <a:r>
              <a:rPr lang="en-US" dirty="0"/>
              <a:t>Localized versus systemic infection</a:t>
            </a:r>
          </a:p>
        </p:txBody>
      </p:sp>
      <p:sp>
        <p:nvSpPr>
          <p:cNvPr id="9218" name="Rectangle 2"/>
          <p:cNvSpPr>
            <a:spLocks noGrp="1" noChangeArrowheads="1"/>
          </p:cNvSpPr>
          <p:nvPr>
            <p:ph type="title"/>
          </p:nvPr>
        </p:nvSpPr>
        <p:spPr/>
        <p:txBody>
          <a:bodyPr/>
          <a:lstStyle/>
          <a:p>
            <a:r>
              <a:rPr lang="en-US" dirty="0"/>
              <a:t>Infectious Process</a:t>
            </a:r>
          </a:p>
        </p:txBody>
      </p:sp>
      <p:graphicFrame>
        <p:nvGraphicFramePr>
          <p:cNvPr id="6" name="Table 5"/>
          <p:cNvGraphicFramePr>
            <a:graphicFrameLocks noGrp="1"/>
          </p:cNvGraphicFramePr>
          <p:nvPr/>
        </p:nvGraphicFramePr>
        <p:xfrm>
          <a:off x="2438400" y="2209800"/>
          <a:ext cx="6096000" cy="2301240"/>
        </p:xfrm>
        <a:graphic>
          <a:graphicData uri="http://schemas.openxmlformats.org/drawingml/2006/table">
            <a:tbl>
              <a:tblPr bandRow="1">
                <a:tableStyleId>{F5AB1C69-6EDB-4FF4-983F-18BD219EF322}</a:tableStyleId>
              </a:tblPr>
              <a:tblGrid>
                <a:gridCol w="6096000">
                  <a:extLst>
                    <a:ext uri="{9D8B030D-6E8A-4147-A177-3AD203B41FA5}">
                      <a16:colId xmlns:a16="http://schemas.microsoft.com/office/drawing/2014/main" val="20000"/>
                    </a:ext>
                  </a:extLst>
                </a:gridCol>
              </a:tblGrid>
              <a:tr h="746760">
                <a:tc>
                  <a:txBody>
                    <a:bodyPr/>
                    <a:lstStyle/>
                    <a:p>
                      <a:pPr algn="ctr"/>
                      <a:r>
                        <a:rPr lang="en-US" sz="2800" b="0" i="0" dirty="0">
                          <a:solidFill>
                            <a:schemeClr val="tx1"/>
                          </a:solidFill>
                        </a:rPr>
                        <a:t>Incubation period</a:t>
                      </a:r>
                    </a:p>
                  </a:txBody>
                  <a:tcPr/>
                </a:tc>
                <a:extLst>
                  <a:ext uri="{0D108BD9-81ED-4DB2-BD59-A6C34878D82A}">
                    <a16:rowId xmlns:a16="http://schemas.microsoft.com/office/drawing/2014/main" val="10000"/>
                  </a:ext>
                </a:extLst>
              </a:tr>
              <a:tr h="370840">
                <a:tc>
                  <a:txBody>
                    <a:bodyPr/>
                    <a:lstStyle/>
                    <a:p>
                      <a:pPr algn="ctr"/>
                      <a:r>
                        <a:rPr lang="en-US" sz="2800" b="0" i="0" dirty="0"/>
                        <a:t>Prodromal stage</a:t>
                      </a:r>
                      <a:endParaRPr lang="en-US" sz="2800" b="0" i="0" dirty="0">
                        <a:solidFill>
                          <a:schemeClr val="tx1"/>
                        </a:solidFill>
                      </a:endParaRPr>
                    </a:p>
                  </a:txBody>
                  <a:tcPr/>
                </a:tc>
                <a:extLst>
                  <a:ext uri="{0D108BD9-81ED-4DB2-BD59-A6C34878D82A}">
                    <a16:rowId xmlns:a16="http://schemas.microsoft.com/office/drawing/2014/main" val="10001"/>
                  </a:ext>
                </a:extLst>
              </a:tr>
              <a:tr h="370840">
                <a:tc>
                  <a:txBody>
                    <a:bodyPr/>
                    <a:lstStyle/>
                    <a:p>
                      <a:pPr algn="ctr"/>
                      <a:r>
                        <a:rPr lang="en-US" sz="2800" b="0" i="0" dirty="0"/>
                        <a:t>Illness stage</a:t>
                      </a:r>
                      <a:endParaRPr lang="en-US" sz="2800" b="0" i="0" dirty="0">
                        <a:solidFill>
                          <a:schemeClr val="tx1"/>
                        </a:solidFill>
                      </a:endParaRPr>
                    </a:p>
                  </a:txBody>
                  <a:tcPr/>
                </a:tc>
                <a:extLst>
                  <a:ext uri="{0D108BD9-81ED-4DB2-BD59-A6C34878D82A}">
                    <a16:rowId xmlns:a16="http://schemas.microsoft.com/office/drawing/2014/main" val="10002"/>
                  </a:ext>
                </a:extLst>
              </a:tr>
              <a:tr h="3708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800" dirty="0"/>
                        <a:t>Convalescence</a:t>
                      </a:r>
                      <a:endParaRPr lang="en-US" sz="2800" b="1"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2" name="Footer Placeholder 1"/>
          <p:cNvSpPr>
            <a:spLocks noGrp="1"/>
          </p:cNvSpPr>
          <p:nvPr>
            <p:ph type="ftr" sz="quarter" idx="11"/>
          </p:nvPr>
        </p:nvSpPr>
        <p:spPr/>
        <p:txBody>
          <a:bodyPr/>
          <a:lstStyle/>
          <a:p>
            <a:pPr>
              <a:defRPr/>
            </a:pPr>
            <a:r>
              <a:rPr lang="en-US"/>
              <a:t>Copyright © 2017, Elsevier Inc. All Rights Reserved.</a:t>
            </a:r>
          </a:p>
        </p:txBody>
      </p:sp>
      <p:sp>
        <p:nvSpPr>
          <p:cNvPr id="3" name="Slide Number Placeholder 2"/>
          <p:cNvSpPr>
            <a:spLocks noGrp="1"/>
          </p:cNvSpPr>
          <p:nvPr>
            <p:ph type="sldNum" sz="quarter" idx="10"/>
          </p:nvPr>
        </p:nvSpPr>
        <p:spPr/>
        <p:txBody>
          <a:bodyPr/>
          <a:lstStyle/>
          <a:p>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t>5</a:t>
            </a:fld>
            <a:endParaRPr lang="en-GB" altLang="en-US" dirty="0">
              <a:latin typeface="Arial" panose="020B0604020202020204" pitchFamily="34" charset="0"/>
            </a:endParaRPr>
          </a:p>
        </p:txBody>
      </p:sp>
    </p:spTree>
    <p:extLst>
      <p:ext uri="{BB962C8B-B14F-4D97-AF65-F5344CB8AC3E}">
        <p14:creationId xmlns:p14="http://schemas.microsoft.com/office/powerpoint/2010/main" val="23120154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888D1-5FC4-40FB-80E5-BC88F2A992F3}"/>
              </a:ext>
            </a:extLst>
          </p:cNvPr>
          <p:cNvSpPr>
            <a:spLocks noGrp="1"/>
          </p:cNvSpPr>
          <p:nvPr>
            <p:ph type="title"/>
          </p:nvPr>
        </p:nvSpPr>
        <p:spPr/>
        <p:txBody>
          <a:bodyPr/>
          <a:lstStyle/>
          <a:p>
            <a:r>
              <a:rPr lang="en-US" dirty="0"/>
              <a:t>Alterations in Cardiac Functioning</a:t>
            </a:r>
          </a:p>
        </p:txBody>
      </p:sp>
      <p:sp>
        <p:nvSpPr>
          <p:cNvPr id="2" name="Content Placeholder 1">
            <a:extLst>
              <a:ext uri="{FF2B5EF4-FFF2-40B4-BE49-F238E27FC236}">
                <a16:creationId xmlns:a16="http://schemas.microsoft.com/office/drawing/2014/main" id="{ACF12583-C76F-4D49-8057-8D84708D2AD6}"/>
              </a:ext>
            </a:extLst>
          </p:cNvPr>
          <p:cNvSpPr>
            <a:spLocks noGrp="1"/>
          </p:cNvSpPr>
          <p:nvPr>
            <p:ph idx="1"/>
          </p:nvPr>
        </p:nvSpPr>
        <p:spPr/>
        <p:txBody>
          <a:bodyPr/>
          <a:lstStyle/>
          <a:p>
            <a:r>
              <a:rPr lang="en-US" dirty="0"/>
              <a:t>Disturbances in conduction</a:t>
            </a:r>
          </a:p>
          <a:p>
            <a:r>
              <a:rPr lang="en-US" dirty="0"/>
              <a:t>Altered cardiac output</a:t>
            </a:r>
          </a:p>
          <a:p>
            <a:pPr lvl="1"/>
            <a:r>
              <a:rPr lang="en-US" dirty="0"/>
              <a:t>Left-sided heart failure</a:t>
            </a:r>
          </a:p>
          <a:p>
            <a:pPr lvl="1"/>
            <a:r>
              <a:rPr lang="en-US" dirty="0"/>
              <a:t>Right-sided heart failure</a:t>
            </a:r>
          </a:p>
          <a:p>
            <a:r>
              <a:rPr lang="en-US" dirty="0"/>
              <a:t>Impaired valvular function</a:t>
            </a:r>
          </a:p>
          <a:p>
            <a:r>
              <a:rPr lang="en-US" dirty="0"/>
              <a:t>Myocardial ischemia</a:t>
            </a:r>
          </a:p>
          <a:p>
            <a:pPr lvl="1"/>
            <a:r>
              <a:rPr lang="en-US" dirty="0"/>
              <a:t>Angina</a:t>
            </a:r>
          </a:p>
          <a:p>
            <a:pPr lvl="1"/>
            <a:r>
              <a:rPr lang="en-US" dirty="0"/>
              <a:t>Myocardial infarction</a:t>
            </a:r>
          </a:p>
        </p:txBody>
      </p:sp>
      <p:sp>
        <p:nvSpPr>
          <p:cNvPr id="5" name="Footer Placeholder 4">
            <a:extLst>
              <a:ext uri="{FF2B5EF4-FFF2-40B4-BE49-F238E27FC236}">
                <a16:creationId xmlns:a16="http://schemas.microsoft.com/office/drawing/2014/main" id="{6AD96464-32FE-4007-B5BE-A8C9FBAF38D3}"/>
              </a:ext>
            </a:extLst>
          </p:cNvPr>
          <p:cNvSpPr>
            <a:spLocks noGrp="1"/>
          </p:cNvSpPr>
          <p:nvPr>
            <p:ph type="ftr" sz="quarter" idx="11"/>
          </p:nvPr>
        </p:nvSpPr>
        <p:spPr/>
        <p:txBody>
          <a:bodyPr/>
          <a:lstStyle/>
          <a:p>
            <a:pPr>
              <a:defRPr/>
            </a:pPr>
            <a:r>
              <a:rPr lang="en-US" dirty="0"/>
              <a:t>Copyright © 2021, Elsevier Inc. All Rights Reserved.</a:t>
            </a:r>
          </a:p>
        </p:txBody>
      </p:sp>
      <p:sp>
        <p:nvSpPr>
          <p:cNvPr id="4" name="Slide Number Placeholder 3">
            <a:extLst>
              <a:ext uri="{FF2B5EF4-FFF2-40B4-BE49-F238E27FC236}">
                <a16:creationId xmlns:a16="http://schemas.microsoft.com/office/drawing/2014/main" id="{D14B0072-17E7-4B0A-8B05-D152EFB7AA18}"/>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50</a:t>
            </a:fld>
            <a:endParaRPr lang="en-GB" altLang="en-US" dirty="0">
              <a:latin typeface="Arial" panose="020B0604020202020204" pitchFamily="34" charset="0"/>
            </a:endParaRPr>
          </a:p>
        </p:txBody>
      </p:sp>
    </p:spTree>
    <p:extLst>
      <p:ext uri="{BB962C8B-B14F-4D97-AF65-F5344CB8AC3E}">
        <p14:creationId xmlns:p14="http://schemas.microsoft.com/office/powerpoint/2010/main" val="1920246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Nursing Knowledge Base</a:t>
            </a:r>
            <a:endParaRPr lang="en-US" dirty="0"/>
          </a:p>
        </p:txBody>
      </p:sp>
      <p:sp>
        <p:nvSpPr>
          <p:cNvPr id="3" name="Content Placeholder 2"/>
          <p:cNvSpPr>
            <a:spLocks noGrp="1"/>
          </p:cNvSpPr>
          <p:nvPr>
            <p:ph idx="1"/>
          </p:nvPr>
        </p:nvSpPr>
        <p:spPr/>
        <p:txBody>
          <a:bodyPr/>
          <a:lstStyle/>
          <a:p>
            <a:r>
              <a:rPr lang="en-US" dirty="0"/>
              <a:t>Factors influencing oxygenation</a:t>
            </a:r>
          </a:p>
          <a:p>
            <a:pPr lvl="1"/>
            <a:r>
              <a:rPr lang="en-US" dirty="0"/>
              <a:t>Developmental</a:t>
            </a:r>
          </a:p>
          <a:p>
            <a:pPr lvl="1"/>
            <a:r>
              <a:rPr lang="en-US" dirty="0"/>
              <a:t>Lifestyle factors</a:t>
            </a:r>
          </a:p>
          <a:p>
            <a:pPr lvl="2"/>
            <a:r>
              <a:rPr lang="en-US" dirty="0"/>
              <a:t>Nutrition</a:t>
            </a:r>
          </a:p>
          <a:p>
            <a:pPr lvl="2"/>
            <a:r>
              <a:rPr lang="en-US" dirty="0"/>
              <a:t>Hydration</a:t>
            </a:r>
          </a:p>
          <a:p>
            <a:pPr lvl="2"/>
            <a:r>
              <a:rPr lang="en-US" dirty="0"/>
              <a:t>Exercise</a:t>
            </a:r>
          </a:p>
          <a:p>
            <a:pPr lvl="2"/>
            <a:r>
              <a:rPr lang="en-US" dirty="0"/>
              <a:t>Smoking</a:t>
            </a:r>
          </a:p>
          <a:p>
            <a:pPr lvl="2"/>
            <a:r>
              <a:rPr lang="en-US" dirty="0"/>
              <a:t>Substance abuse</a:t>
            </a:r>
          </a:p>
          <a:p>
            <a:pPr lvl="2"/>
            <a:r>
              <a:rPr lang="en-US" dirty="0"/>
              <a:t>Stress</a:t>
            </a:r>
          </a:p>
          <a:p>
            <a:pPr lvl="1"/>
            <a:r>
              <a:rPr lang="en-US" dirty="0"/>
              <a:t>Environmental</a:t>
            </a:r>
          </a:p>
        </p:txBody>
      </p:sp>
      <p:sp>
        <p:nvSpPr>
          <p:cNvPr id="4" name="Footer Placeholder 3"/>
          <p:cNvSpPr>
            <a:spLocks noGrp="1"/>
          </p:cNvSpPr>
          <p:nvPr>
            <p:ph type="ftr" sz="quarter" idx="11"/>
          </p:nvPr>
        </p:nvSpPr>
        <p:spPr/>
        <p:txBody>
          <a:bodyPr/>
          <a:lstStyle/>
          <a:p>
            <a:pPr>
              <a:defRPr/>
            </a:pPr>
            <a:r>
              <a:rPr lang="en-US" dirty="0"/>
              <a:t>Copyright © 2021, Elsevier Inc. All Rights Reserved.</a:t>
            </a:r>
          </a:p>
        </p:txBody>
      </p:sp>
      <p:sp>
        <p:nvSpPr>
          <p:cNvPr id="5" name="Slide Number Placeholder 4"/>
          <p:cNvSpPr>
            <a:spLocks noGrp="1"/>
          </p:cNvSpPr>
          <p:nvPr>
            <p:ph type="sldNum" sz="quarter" idx="10"/>
          </p:nvPr>
        </p:nvSpPr>
        <p:spPr/>
        <p:txBody>
          <a:bodyPr/>
          <a:lstStyle/>
          <a:p>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t>51</a:t>
            </a:fld>
            <a:endParaRPr lang="en-GB" altLang="en-US" dirty="0">
              <a:latin typeface="Arial" panose="020B0604020202020204" pitchFamily="34" charset="0"/>
            </a:endParaRPr>
          </a:p>
        </p:txBody>
      </p:sp>
    </p:spTree>
    <p:extLst>
      <p:ext uri="{BB962C8B-B14F-4D97-AF65-F5344CB8AC3E}">
        <p14:creationId xmlns:p14="http://schemas.microsoft.com/office/powerpoint/2010/main" val="6060734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Critical Thinking</a:t>
            </a:r>
            <a:endParaRPr lang="en-US" dirty="0"/>
          </a:p>
        </p:txBody>
      </p:sp>
      <p:sp>
        <p:nvSpPr>
          <p:cNvPr id="3" name="Content Placeholder 2"/>
          <p:cNvSpPr>
            <a:spLocks noGrp="1"/>
          </p:cNvSpPr>
          <p:nvPr>
            <p:ph idx="1"/>
          </p:nvPr>
        </p:nvSpPr>
        <p:spPr/>
        <p:txBody>
          <a:bodyPr/>
          <a:lstStyle/>
          <a:p>
            <a:r>
              <a:rPr lang="en-US" dirty="0"/>
              <a:t>Use professional standards</a:t>
            </a:r>
          </a:p>
          <a:p>
            <a:pPr lvl="1"/>
            <a:r>
              <a:rPr lang="en-US" dirty="0"/>
              <a:t>Agency for Healthcare Research and Quality (</a:t>
            </a:r>
            <a:r>
              <a:rPr lang="en-US" dirty="0" err="1"/>
              <a:t>AHRQ</a:t>
            </a:r>
            <a:r>
              <a:rPr lang="en-US" dirty="0"/>
              <a:t>)</a:t>
            </a:r>
          </a:p>
          <a:p>
            <a:pPr lvl="1"/>
            <a:r>
              <a:rPr lang="en-US" dirty="0"/>
              <a:t>American Cancer Society (ACS)</a:t>
            </a:r>
          </a:p>
          <a:p>
            <a:pPr lvl="1"/>
            <a:r>
              <a:rPr lang="en-US" dirty="0"/>
              <a:t>American Heart Association (AHA)</a:t>
            </a:r>
          </a:p>
          <a:p>
            <a:pPr lvl="1"/>
            <a:r>
              <a:rPr lang="en-US" dirty="0"/>
              <a:t>American Lung Association (ALA)</a:t>
            </a:r>
          </a:p>
          <a:p>
            <a:pPr lvl="1"/>
            <a:r>
              <a:rPr lang="en-US" dirty="0"/>
              <a:t>American Thoracic Society (ATS)</a:t>
            </a:r>
          </a:p>
          <a:p>
            <a:pPr lvl="1"/>
            <a:r>
              <a:rPr lang="en-US" dirty="0"/>
              <a:t>American Nurses Association (ANA)</a:t>
            </a:r>
          </a:p>
        </p:txBody>
      </p:sp>
      <p:sp>
        <p:nvSpPr>
          <p:cNvPr id="4" name="Footer Placeholder 3"/>
          <p:cNvSpPr>
            <a:spLocks noGrp="1"/>
          </p:cNvSpPr>
          <p:nvPr>
            <p:ph type="ftr" sz="quarter" idx="11"/>
          </p:nvPr>
        </p:nvSpPr>
        <p:spPr/>
        <p:txBody>
          <a:bodyPr/>
          <a:lstStyle/>
          <a:p>
            <a:pPr>
              <a:defRPr/>
            </a:pPr>
            <a:r>
              <a:rPr lang="en-US" dirty="0"/>
              <a:t>Copyright © 2021, Elsevier Inc. All Rights Reserved.</a:t>
            </a:r>
          </a:p>
        </p:txBody>
      </p:sp>
      <p:sp>
        <p:nvSpPr>
          <p:cNvPr id="5" name="Slide Number Placeholder 4"/>
          <p:cNvSpPr>
            <a:spLocks noGrp="1"/>
          </p:cNvSpPr>
          <p:nvPr>
            <p:ph type="sldNum" sz="quarter" idx="10"/>
          </p:nvPr>
        </p:nvSpPr>
        <p:spPr/>
        <p:txBody>
          <a:bodyPr/>
          <a:lstStyle/>
          <a:p>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t>52</a:t>
            </a:fld>
            <a:endParaRPr lang="en-GB" altLang="en-US" dirty="0">
              <a:latin typeface="Arial" panose="020B0604020202020204" pitchFamily="34" charset="0"/>
            </a:endParaRPr>
          </a:p>
        </p:txBody>
      </p:sp>
    </p:spTree>
    <p:extLst>
      <p:ext uri="{BB962C8B-B14F-4D97-AF65-F5344CB8AC3E}">
        <p14:creationId xmlns:p14="http://schemas.microsoft.com/office/powerpoint/2010/main" val="513709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4D3DCA-1154-4CFC-B8B4-AD8AC1DFF9FB}"/>
              </a:ext>
            </a:extLst>
          </p:cNvPr>
          <p:cNvSpPr>
            <a:spLocks noGrp="1"/>
          </p:cNvSpPr>
          <p:nvPr>
            <p:ph type="title"/>
          </p:nvPr>
        </p:nvSpPr>
        <p:spPr/>
        <p:txBody>
          <a:bodyPr/>
          <a:lstStyle/>
          <a:p>
            <a:r>
              <a:rPr lang="en-US" dirty="0"/>
              <a:t>Nursing Process: Assessment </a:t>
            </a:r>
          </a:p>
        </p:txBody>
      </p:sp>
      <p:sp>
        <p:nvSpPr>
          <p:cNvPr id="2" name="Content Placeholder 1">
            <a:extLst>
              <a:ext uri="{FF2B5EF4-FFF2-40B4-BE49-F238E27FC236}">
                <a16:creationId xmlns:a16="http://schemas.microsoft.com/office/drawing/2014/main" id="{DCC3B870-8FB7-475A-B201-F26ABAF351CF}"/>
              </a:ext>
            </a:extLst>
          </p:cNvPr>
          <p:cNvSpPr>
            <a:spLocks noGrp="1"/>
          </p:cNvSpPr>
          <p:nvPr>
            <p:ph idx="1"/>
          </p:nvPr>
        </p:nvSpPr>
        <p:spPr/>
        <p:txBody>
          <a:bodyPr/>
          <a:lstStyle/>
          <a:p>
            <a:r>
              <a:rPr lang="en-US" dirty="0"/>
              <a:t>Through the patient’s eyes</a:t>
            </a:r>
          </a:p>
          <a:p>
            <a:r>
              <a:rPr lang="en-US" dirty="0"/>
              <a:t>Nursing history</a:t>
            </a:r>
          </a:p>
          <a:p>
            <a:pPr lvl="1"/>
            <a:r>
              <a:rPr lang="en-US" dirty="0"/>
              <a:t>Health risks</a:t>
            </a:r>
          </a:p>
          <a:p>
            <a:pPr lvl="1"/>
            <a:r>
              <a:rPr lang="en-US" dirty="0"/>
              <a:t>Pain</a:t>
            </a:r>
          </a:p>
          <a:p>
            <a:pPr lvl="1"/>
            <a:r>
              <a:rPr lang="en-US" dirty="0"/>
              <a:t>Fatigue</a:t>
            </a:r>
          </a:p>
          <a:p>
            <a:pPr lvl="1"/>
            <a:r>
              <a:rPr lang="en-US" dirty="0"/>
              <a:t>Dyspnea</a:t>
            </a:r>
          </a:p>
          <a:p>
            <a:pPr lvl="1"/>
            <a:r>
              <a:rPr lang="en-US" dirty="0"/>
              <a:t>Cough</a:t>
            </a:r>
          </a:p>
          <a:p>
            <a:pPr lvl="1"/>
            <a:endParaRPr lang="en-US" dirty="0"/>
          </a:p>
        </p:txBody>
      </p:sp>
      <p:sp>
        <p:nvSpPr>
          <p:cNvPr id="5" name="Footer Placeholder 4">
            <a:extLst>
              <a:ext uri="{FF2B5EF4-FFF2-40B4-BE49-F238E27FC236}">
                <a16:creationId xmlns:a16="http://schemas.microsoft.com/office/drawing/2014/main" id="{81EBD161-EC63-44D6-AB53-7617B736AC3E}"/>
              </a:ext>
            </a:extLst>
          </p:cNvPr>
          <p:cNvSpPr>
            <a:spLocks noGrp="1"/>
          </p:cNvSpPr>
          <p:nvPr>
            <p:ph type="ftr" sz="quarter" idx="11"/>
          </p:nvPr>
        </p:nvSpPr>
        <p:spPr/>
        <p:txBody>
          <a:bodyPr/>
          <a:lstStyle/>
          <a:p>
            <a:pPr>
              <a:defRPr/>
            </a:pPr>
            <a:r>
              <a:rPr lang="en-US" dirty="0"/>
              <a:t>Copyright © 2021, Elsevier Inc. All Rights Reserved.</a:t>
            </a:r>
          </a:p>
        </p:txBody>
      </p:sp>
      <p:sp>
        <p:nvSpPr>
          <p:cNvPr id="4" name="Slide Number Placeholder 3">
            <a:extLst>
              <a:ext uri="{FF2B5EF4-FFF2-40B4-BE49-F238E27FC236}">
                <a16:creationId xmlns:a16="http://schemas.microsoft.com/office/drawing/2014/main" id="{8F1C9DF3-3805-4FD6-B290-0D7060BBDE73}"/>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53</a:t>
            </a:fld>
            <a:endParaRPr lang="en-GB" altLang="en-US" dirty="0">
              <a:latin typeface="Arial" panose="020B0604020202020204" pitchFamily="34" charset="0"/>
            </a:endParaRPr>
          </a:p>
        </p:txBody>
      </p:sp>
    </p:spTree>
    <p:extLst>
      <p:ext uri="{BB962C8B-B14F-4D97-AF65-F5344CB8AC3E}">
        <p14:creationId xmlns:p14="http://schemas.microsoft.com/office/powerpoint/2010/main" val="6577208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632BA8-C7B9-4739-8A35-B5CDEC2B298D}"/>
              </a:ext>
            </a:extLst>
          </p:cNvPr>
          <p:cNvSpPr>
            <a:spLocks noGrp="1"/>
          </p:cNvSpPr>
          <p:nvPr>
            <p:ph type="title"/>
          </p:nvPr>
        </p:nvSpPr>
        <p:spPr/>
        <p:txBody>
          <a:bodyPr/>
          <a:lstStyle/>
          <a:p>
            <a:r>
              <a:rPr lang="en-US" dirty="0"/>
              <a:t>Nursing Process: Assessment (Cont’d)</a:t>
            </a:r>
          </a:p>
        </p:txBody>
      </p:sp>
      <p:sp>
        <p:nvSpPr>
          <p:cNvPr id="2" name="Content Placeholder 1">
            <a:extLst>
              <a:ext uri="{FF2B5EF4-FFF2-40B4-BE49-F238E27FC236}">
                <a16:creationId xmlns:a16="http://schemas.microsoft.com/office/drawing/2014/main" id="{DE721302-689F-425C-B7BA-07F4E482768C}"/>
              </a:ext>
            </a:extLst>
          </p:cNvPr>
          <p:cNvSpPr>
            <a:spLocks noGrp="1"/>
          </p:cNvSpPr>
          <p:nvPr>
            <p:ph idx="1"/>
          </p:nvPr>
        </p:nvSpPr>
        <p:spPr/>
        <p:txBody>
          <a:bodyPr/>
          <a:lstStyle/>
          <a:p>
            <a:r>
              <a:rPr lang="en-US" dirty="0"/>
              <a:t>Nursing history</a:t>
            </a:r>
          </a:p>
          <a:p>
            <a:pPr lvl="1"/>
            <a:r>
              <a:rPr lang="en-US" dirty="0"/>
              <a:t>Environmental exposures</a:t>
            </a:r>
          </a:p>
          <a:p>
            <a:pPr lvl="1"/>
            <a:r>
              <a:rPr lang="en-US" dirty="0"/>
              <a:t>Smoking</a:t>
            </a:r>
          </a:p>
          <a:p>
            <a:pPr lvl="1"/>
            <a:r>
              <a:rPr lang="en-US" dirty="0"/>
              <a:t>Respiratory infections</a:t>
            </a:r>
          </a:p>
          <a:p>
            <a:pPr lvl="1"/>
            <a:r>
              <a:rPr lang="en-US" dirty="0"/>
              <a:t>Allergies</a:t>
            </a:r>
          </a:p>
          <a:p>
            <a:pPr lvl="1"/>
            <a:r>
              <a:rPr lang="en-US" dirty="0"/>
              <a:t>Medications</a:t>
            </a:r>
          </a:p>
          <a:p>
            <a:pPr lvl="1"/>
            <a:endParaRPr lang="en-US" dirty="0"/>
          </a:p>
          <a:p>
            <a:endParaRPr lang="en-US" dirty="0"/>
          </a:p>
        </p:txBody>
      </p:sp>
      <p:sp>
        <p:nvSpPr>
          <p:cNvPr id="5" name="Footer Placeholder 4">
            <a:extLst>
              <a:ext uri="{FF2B5EF4-FFF2-40B4-BE49-F238E27FC236}">
                <a16:creationId xmlns:a16="http://schemas.microsoft.com/office/drawing/2014/main" id="{AE3D7F5F-36AD-4F35-8F13-374D5A160650}"/>
              </a:ext>
            </a:extLst>
          </p:cNvPr>
          <p:cNvSpPr>
            <a:spLocks noGrp="1"/>
          </p:cNvSpPr>
          <p:nvPr>
            <p:ph type="ftr" sz="quarter" idx="11"/>
          </p:nvPr>
        </p:nvSpPr>
        <p:spPr/>
        <p:txBody>
          <a:bodyPr/>
          <a:lstStyle/>
          <a:p>
            <a:pPr>
              <a:defRPr/>
            </a:pPr>
            <a:r>
              <a:rPr lang="en-US" dirty="0"/>
              <a:t>Copyright © 2021, Elsevier Inc. All Rights Reserved.</a:t>
            </a:r>
          </a:p>
        </p:txBody>
      </p:sp>
      <p:sp>
        <p:nvSpPr>
          <p:cNvPr id="4" name="Slide Number Placeholder 3">
            <a:extLst>
              <a:ext uri="{FF2B5EF4-FFF2-40B4-BE49-F238E27FC236}">
                <a16:creationId xmlns:a16="http://schemas.microsoft.com/office/drawing/2014/main" id="{8DF3144A-97A9-4958-B2FA-5C0EF6D1C147}"/>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54</a:t>
            </a:fld>
            <a:endParaRPr lang="en-GB" altLang="en-US" dirty="0">
              <a:latin typeface="Arial" panose="020B0604020202020204" pitchFamily="34" charset="0"/>
            </a:endParaRPr>
          </a:p>
        </p:txBody>
      </p:sp>
    </p:spTree>
    <p:extLst>
      <p:ext uri="{BB962C8B-B14F-4D97-AF65-F5344CB8AC3E}">
        <p14:creationId xmlns:p14="http://schemas.microsoft.com/office/powerpoint/2010/main" val="937626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B09DD3-1AB2-4385-8B97-366F82A2C30C}"/>
              </a:ext>
            </a:extLst>
          </p:cNvPr>
          <p:cNvSpPr>
            <a:spLocks noGrp="1"/>
          </p:cNvSpPr>
          <p:nvPr>
            <p:ph type="title"/>
          </p:nvPr>
        </p:nvSpPr>
        <p:spPr/>
        <p:txBody>
          <a:bodyPr/>
          <a:lstStyle/>
          <a:p>
            <a:r>
              <a:rPr lang="en-US" dirty="0"/>
              <a:t>Nursing Process: Assessment (Cont’d)</a:t>
            </a:r>
          </a:p>
        </p:txBody>
      </p:sp>
      <p:sp>
        <p:nvSpPr>
          <p:cNvPr id="2" name="Content Placeholder 1">
            <a:extLst>
              <a:ext uri="{FF2B5EF4-FFF2-40B4-BE49-F238E27FC236}">
                <a16:creationId xmlns:a16="http://schemas.microsoft.com/office/drawing/2014/main" id="{93705FDA-5E22-42ED-86DF-9644FB6B5B7D}"/>
              </a:ext>
            </a:extLst>
          </p:cNvPr>
          <p:cNvSpPr>
            <a:spLocks noGrp="1"/>
          </p:cNvSpPr>
          <p:nvPr>
            <p:ph idx="1"/>
          </p:nvPr>
        </p:nvSpPr>
        <p:spPr/>
        <p:txBody>
          <a:bodyPr/>
          <a:lstStyle/>
          <a:p>
            <a:r>
              <a:rPr lang="en-US" dirty="0"/>
              <a:t>Physical examination</a:t>
            </a:r>
          </a:p>
          <a:p>
            <a:pPr lvl="1"/>
            <a:r>
              <a:rPr lang="en-US" dirty="0"/>
              <a:t>Inspection</a:t>
            </a:r>
          </a:p>
          <a:p>
            <a:pPr lvl="1"/>
            <a:r>
              <a:rPr lang="en-US" dirty="0"/>
              <a:t>Palpation</a:t>
            </a:r>
          </a:p>
          <a:p>
            <a:pPr lvl="1"/>
            <a:r>
              <a:rPr lang="en-US" dirty="0"/>
              <a:t>Percussion</a:t>
            </a:r>
          </a:p>
          <a:p>
            <a:pPr lvl="1"/>
            <a:r>
              <a:rPr lang="en-US" dirty="0"/>
              <a:t>Auscultation</a:t>
            </a:r>
          </a:p>
          <a:p>
            <a:r>
              <a:rPr lang="en-US" dirty="0"/>
              <a:t>Diagnostic tests</a:t>
            </a:r>
          </a:p>
        </p:txBody>
      </p:sp>
      <p:sp>
        <p:nvSpPr>
          <p:cNvPr id="5" name="Footer Placeholder 4">
            <a:extLst>
              <a:ext uri="{FF2B5EF4-FFF2-40B4-BE49-F238E27FC236}">
                <a16:creationId xmlns:a16="http://schemas.microsoft.com/office/drawing/2014/main" id="{7023F247-103F-4336-9A90-8F69011EEFDD}"/>
              </a:ext>
            </a:extLst>
          </p:cNvPr>
          <p:cNvSpPr>
            <a:spLocks noGrp="1"/>
          </p:cNvSpPr>
          <p:nvPr>
            <p:ph type="ftr" sz="quarter" idx="11"/>
          </p:nvPr>
        </p:nvSpPr>
        <p:spPr/>
        <p:txBody>
          <a:bodyPr/>
          <a:lstStyle/>
          <a:p>
            <a:pPr>
              <a:defRPr/>
            </a:pPr>
            <a:r>
              <a:rPr lang="en-US" dirty="0"/>
              <a:t>Copyright © 2021, Elsevier Inc. All Rights Reserved.</a:t>
            </a:r>
          </a:p>
        </p:txBody>
      </p:sp>
      <p:sp>
        <p:nvSpPr>
          <p:cNvPr id="4" name="Slide Number Placeholder 3">
            <a:extLst>
              <a:ext uri="{FF2B5EF4-FFF2-40B4-BE49-F238E27FC236}">
                <a16:creationId xmlns:a16="http://schemas.microsoft.com/office/drawing/2014/main" id="{C5ACD4E3-5488-4D64-8196-0EE619E6E6AA}"/>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55</a:t>
            </a:fld>
            <a:endParaRPr lang="en-GB" altLang="en-US" dirty="0">
              <a:latin typeface="Arial" panose="020B0604020202020204" pitchFamily="34" charset="0"/>
            </a:endParaRPr>
          </a:p>
        </p:txBody>
      </p:sp>
    </p:spTree>
    <p:extLst>
      <p:ext uri="{BB962C8B-B14F-4D97-AF65-F5344CB8AC3E}">
        <p14:creationId xmlns:p14="http://schemas.microsoft.com/office/powerpoint/2010/main" val="13514726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B0D506-09D0-4D53-AC70-2FD73758BCEC}"/>
              </a:ext>
            </a:extLst>
          </p:cNvPr>
          <p:cNvSpPr>
            <a:spLocks noGrp="1"/>
          </p:cNvSpPr>
          <p:nvPr>
            <p:ph type="title"/>
          </p:nvPr>
        </p:nvSpPr>
        <p:spPr/>
        <p:txBody>
          <a:bodyPr/>
          <a:lstStyle/>
          <a:p>
            <a:r>
              <a:rPr lang="en-US" dirty="0"/>
              <a:t>Nursing Diagnosis/Problems</a:t>
            </a:r>
          </a:p>
        </p:txBody>
      </p:sp>
      <p:sp>
        <p:nvSpPr>
          <p:cNvPr id="2" name="Content Placeholder 1">
            <a:extLst>
              <a:ext uri="{FF2B5EF4-FFF2-40B4-BE49-F238E27FC236}">
                <a16:creationId xmlns:a16="http://schemas.microsoft.com/office/drawing/2014/main" id="{8514501E-20D8-40F9-B534-A1D1532010B3}"/>
              </a:ext>
            </a:extLst>
          </p:cNvPr>
          <p:cNvSpPr>
            <a:spLocks noGrp="1"/>
          </p:cNvSpPr>
          <p:nvPr>
            <p:ph idx="1"/>
          </p:nvPr>
        </p:nvSpPr>
        <p:spPr/>
        <p:txBody>
          <a:bodyPr/>
          <a:lstStyle/>
          <a:p>
            <a:r>
              <a:rPr lang="en-US" dirty="0"/>
              <a:t>Examples of nursing diagnoses when planning care for the patient with alterations in oxygenation</a:t>
            </a:r>
          </a:p>
          <a:p>
            <a:pPr lvl="1"/>
            <a:r>
              <a:rPr lang="en-US" dirty="0"/>
              <a:t>Impaired Cardiac Output</a:t>
            </a:r>
          </a:p>
          <a:p>
            <a:pPr lvl="1"/>
            <a:r>
              <a:rPr lang="en-US" dirty="0"/>
              <a:t>Acute Pain</a:t>
            </a:r>
          </a:p>
          <a:p>
            <a:pPr lvl="1"/>
            <a:r>
              <a:rPr lang="en-US" dirty="0"/>
              <a:t>Activity Intolerance</a:t>
            </a:r>
          </a:p>
          <a:p>
            <a:pPr lvl="1"/>
            <a:r>
              <a:rPr lang="en-US" dirty="0"/>
              <a:t>Risk for Activity Intolerance</a:t>
            </a:r>
          </a:p>
          <a:p>
            <a:pPr lvl="1"/>
            <a:r>
              <a:rPr lang="en-US" dirty="0"/>
              <a:t>Impaired Airway Clearance</a:t>
            </a:r>
          </a:p>
        </p:txBody>
      </p:sp>
      <p:sp>
        <p:nvSpPr>
          <p:cNvPr id="5" name="Footer Placeholder 4">
            <a:extLst>
              <a:ext uri="{FF2B5EF4-FFF2-40B4-BE49-F238E27FC236}">
                <a16:creationId xmlns:a16="http://schemas.microsoft.com/office/drawing/2014/main" id="{9BBB34CD-0082-49F0-974B-DDFC46A50C6F}"/>
              </a:ext>
            </a:extLst>
          </p:cNvPr>
          <p:cNvSpPr>
            <a:spLocks noGrp="1"/>
          </p:cNvSpPr>
          <p:nvPr>
            <p:ph type="ftr" sz="quarter" idx="11"/>
          </p:nvPr>
        </p:nvSpPr>
        <p:spPr/>
        <p:txBody>
          <a:bodyPr/>
          <a:lstStyle/>
          <a:p>
            <a:pPr>
              <a:defRPr/>
            </a:pPr>
            <a:r>
              <a:rPr lang="en-US" dirty="0"/>
              <a:t>Copyright © 2021, Elsevier Inc. All Rights Reserved.</a:t>
            </a:r>
          </a:p>
        </p:txBody>
      </p:sp>
      <p:sp>
        <p:nvSpPr>
          <p:cNvPr id="4" name="Slide Number Placeholder 3">
            <a:extLst>
              <a:ext uri="{FF2B5EF4-FFF2-40B4-BE49-F238E27FC236}">
                <a16:creationId xmlns:a16="http://schemas.microsoft.com/office/drawing/2014/main" id="{5A51AE22-4B18-40DA-BA76-24D3C7F4D66B}"/>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56</a:t>
            </a:fld>
            <a:endParaRPr lang="en-GB" altLang="en-US" dirty="0">
              <a:latin typeface="Arial" panose="020B0604020202020204" pitchFamily="34" charset="0"/>
            </a:endParaRPr>
          </a:p>
        </p:txBody>
      </p:sp>
    </p:spTree>
    <p:extLst>
      <p:ext uri="{BB962C8B-B14F-4D97-AF65-F5344CB8AC3E}">
        <p14:creationId xmlns:p14="http://schemas.microsoft.com/office/powerpoint/2010/main" val="41161957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Planning</a:t>
            </a:r>
            <a:endParaRPr lang="en-US" dirty="0"/>
          </a:p>
        </p:txBody>
      </p:sp>
      <p:sp>
        <p:nvSpPr>
          <p:cNvPr id="2" name="Content Placeholder 1"/>
          <p:cNvSpPr>
            <a:spLocks noGrp="1"/>
          </p:cNvSpPr>
          <p:nvPr>
            <p:ph idx="1"/>
          </p:nvPr>
        </p:nvSpPr>
        <p:spPr/>
        <p:txBody>
          <a:bodyPr/>
          <a:lstStyle/>
          <a:p>
            <a:r>
              <a:rPr lang="en-US" dirty="0"/>
              <a:t>During planning, use critical thinking skills to synthesize information from multiple sources</a:t>
            </a:r>
          </a:p>
          <a:p>
            <a:r>
              <a:rPr lang="en-US" dirty="0"/>
              <a:t>Goals and outcomes</a:t>
            </a:r>
          </a:p>
          <a:p>
            <a:pPr lvl="1"/>
            <a:r>
              <a:rPr lang="en-US" dirty="0"/>
              <a:t>Realistic expectations, goals, and measurable outcomes</a:t>
            </a:r>
          </a:p>
          <a:p>
            <a:r>
              <a:rPr lang="en-US" dirty="0"/>
              <a:t>Setting priorities</a:t>
            </a:r>
          </a:p>
          <a:p>
            <a:r>
              <a:rPr lang="en-US" dirty="0"/>
              <a:t>Teamwork and collaboration</a:t>
            </a:r>
          </a:p>
          <a:p>
            <a:pPr lvl="1"/>
            <a:endParaRPr lang="en-US" dirty="0"/>
          </a:p>
        </p:txBody>
      </p:sp>
      <p:sp>
        <p:nvSpPr>
          <p:cNvPr id="5" name="Footer Placeholder 4"/>
          <p:cNvSpPr>
            <a:spLocks noGrp="1"/>
          </p:cNvSpPr>
          <p:nvPr>
            <p:ph type="ftr" sz="quarter" idx="11"/>
          </p:nvPr>
        </p:nvSpPr>
        <p:spPr/>
        <p:txBody>
          <a:bodyPr/>
          <a:lstStyle/>
          <a:p>
            <a:r>
              <a:rPr lang="en-US" dirty="0"/>
              <a:t>Copyright © 2021, Elsevier Inc. All Rights Reserved.</a:t>
            </a:r>
          </a:p>
        </p:txBody>
      </p:sp>
      <p:sp>
        <p:nvSpPr>
          <p:cNvPr id="4" name="Slide Number Placeholder 3"/>
          <p:cNvSpPr>
            <a:spLocks noGrp="1"/>
          </p:cNvSpPr>
          <p:nvPr>
            <p:ph type="sldNum" sz="quarter" idx="10"/>
          </p:nvPr>
        </p:nvSpPr>
        <p:spPr/>
        <p:txBody>
          <a:bodyPr/>
          <a:lstStyle/>
          <a:p>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t>57</a:t>
            </a:fld>
            <a:endParaRPr lang="en-GB" altLang="en-US" dirty="0">
              <a:latin typeface="Arial" panose="020B0604020202020204" pitchFamily="34" charset="0"/>
            </a:endParaRPr>
          </a:p>
        </p:txBody>
      </p:sp>
    </p:spTree>
    <p:extLst>
      <p:ext uri="{BB962C8B-B14F-4D97-AF65-F5344CB8AC3E}">
        <p14:creationId xmlns:p14="http://schemas.microsoft.com/office/powerpoint/2010/main" val="12440805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Implementation: Health Promotion</a:t>
            </a:r>
          </a:p>
        </p:txBody>
      </p:sp>
      <p:sp>
        <p:nvSpPr>
          <p:cNvPr id="47107" name="Rectangle 3"/>
          <p:cNvSpPr>
            <a:spLocks noGrp="1" noChangeArrowheads="1"/>
          </p:cNvSpPr>
          <p:nvPr>
            <p:ph idx="1"/>
          </p:nvPr>
        </p:nvSpPr>
        <p:spPr/>
        <p:txBody>
          <a:bodyPr/>
          <a:lstStyle/>
          <a:p>
            <a:r>
              <a:rPr lang="en-US"/>
              <a:t>Vaccinations</a:t>
            </a:r>
          </a:p>
          <a:p>
            <a:pPr lvl="1"/>
            <a:r>
              <a:rPr lang="en-US"/>
              <a:t>Influenza, pneumococcal </a:t>
            </a:r>
          </a:p>
          <a:p>
            <a:r>
              <a:rPr lang="en-US"/>
              <a:t>Healthy lifestyle</a:t>
            </a:r>
          </a:p>
          <a:p>
            <a:pPr lvl="1"/>
            <a:r>
              <a:rPr lang="en-US"/>
              <a:t>Eliminating risk factors, eating right, regular exercise</a:t>
            </a:r>
          </a:p>
          <a:p>
            <a:r>
              <a:rPr lang="en-US"/>
              <a:t>Environmental pollutants</a:t>
            </a:r>
          </a:p>
          <a:p>
            <a:pPr lvl="1"/>
            <a:r>
              <a:rPr lang="en-US"/>
              <a:t>Secondhand smoke, work chemicals, and pollutants</a:t>
            </a:r>
            <a:endParaRPr lang="en-US" dirty="0"/>
          </a:p>
        </p:txBody>
      </p:sp>
      <p:sp>
        <p:nvSpPr>
          <p:cNvPr id="2" name="Footer Placeholder 1"/>
          <p:cNvSpPr>
            <a:spLocks noGrp="1"/>
          </p:cNvSpPr>
          <p:nvPr>
            <p:ph type="ftr" sz="quarter" idx="11"/>
          </p:nvPr>
        </p:nvSpPr>
        <p:spPr/>
        <p:txBody>
          <a:bodyPr/>
          <a:lstStyle/>
          <a:p>
            <a:pPr>
              <a:defRPr/>
            </a:pPr>
            <a:r>
              <a:rPr lang="en-US" dirty="0"/>
              <a:t>Copyright © 2021, Elsevier Inc. All Rights Reserved.</a:t>
            </a:r>
          </a:p>
        </p:txBody>
      </p:sp>
      <p:sp>
        <p:nvSpPr>
          <p:cNvPr id="3" name="Slide Number Placeholder 2"/>
          <p:cNvSpPr>
            <a:spLocks noGrp="1"/>
          </p:cNvSpPr>
          <p:nvPr>
            <p:ph type="sldNum" sz="quarter" idx="10"/>
          </p:nvPr>
        </p:nvSpPr>
        <p:spPr/>
        <p:txBody>
          <a:bodyPr/>
          <a:lstStyle/>
          <a:p>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t>58</a:t>
            </a:fld>
            <a:endParaRPr lang="en-GB" altLang="en-US" dirty="0">
              <a:latin typeface="Arial" panose="020B0604020202020204" pitchFamily="34" charset="0"/>
            </a:endParaRPr>
          </a:p>
        </p:txBody>
      </p:sp>
    </p:spTree>
    <p:extLst>
      <p:ext uri="{BB962C8B-B14F-4D97-AF65-F5344CB8AC3E}">
        <p14:creationId xmlns:p14="http://schemas.microsoft.com/office/powerpoint/2010/main" val="26685907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4E9F19-9B0D-4F22-A8BD-8F7CF3A2F6CA}"/>
              </a:ext>
            </a:extLst>
          </p:cNvPr>
          <p:cNvSpPr>
            <a:spLocks noGrp="1"/>
          </p:cNvSpPr>
          <p:nvPr>
            <p:ph type="title"/>
          </p:nvPr>
        </p:nvSpPr>
        <p:spPr/>
        <p:txBody>
          <a:bodyPr/>
          <a:lstStyle/>
          <a:p>
            <a:r>
              <a:rPr lang="en-US" dirty="0"/>
              <a:t>Implementation: Acute Care </a:t>
            </a:r>
          </a:p>
        </p:txBody>
      </p:sp>
      <p:sp>
        <p:nvSpPr>
          <p:cNvPr id="2" name="Content Placeholder 1">
            <a:extLst>
              <a:ext uri="{FF2B5EF4-FFF2-40B4-BE49-F238E27FC236}">
                <a16:creationId xmlns:a16="http://schemas.microsoft.com/office/drawing/2014/main" id="{F1B0755A-A7E9-48A3-8716-C1D3152BFD5A}"/>
              </a:ext>
            </a:extLst>
          </p:cNvPr>
          <p:cNvSpPr>
            <a:spLocks noGrp="1"/>
          </p:cNvSpPr>
          <p:nvPr>
            <p:ph idx="1"/>
          </p:nvPr>
        </p:nvSpPr>
        <p:spPr/>
        <p:txBody>
          <a:bodyPr/>
          <a:lstStyle/>
          <a:p>
            <a:r>
              <a:rPr lang="en-US" dirty="0"/>
              <a:t>Dyspnea management</a:t>
            </a:r>
          </a:p>
          <a:p>
            <a:r>
              <a:rPr lang="en-US" dirty="0"/>
              <a:t>Airway maintenance</a:t>
            </a:r>
          </a:p>
          <a:p>
            <a:r>
              <a:rPr lang="en-US" dirty="0"/>
              <a:t>Mobilization of pulmonary secretions</a:t>
            </a:r>
          </a:p>
          <a:p>
            <a:r>
              <a:rPr lang="en-US" dirty="0"/>
              <a:t>Hydration</a:t>
            </a:r>
          </a:p>
          <a:p>
            <a:r>
              <a:rPr lang="en-US" dirty="0"/>
              <a:t>Humidification</a:t>
            </a:r>
          </a:p>
          <a:p>
            <a:r>
              <a:rPr lang="en-US" dirty="0"/>
              <a:t>Nebulization</a:t>
            </a:r>
          </a:p>
          <a:p>
            <a:r>
              <a:rPr lang="en-US" dirty="0"/>
              <a:t>Coughing and deep-breathing techniques</a:t>
            </a:r>
          </a:p>
          <a:p>
            <a:endParaRPr lang="en-US" dirty="0"/>
          </a:p>
        </p:txBody>
      </p:sp>
      <p:sp>
        <p:nvSpPr>
          <p:cNvPr id="5" name="Footer Placeholder 4">
            <a:extLst>
              <a:ext uri="{FF2B5EF4-FFF2-40B4-BE49-F238E27FC236}">
                <a16:creationId xmlns:a16="http://schemas.microsoft.com/office/drawing/2014/main" id="{0B4166AD-F180-473A-8248-F19CC5B73B4B}"/>
              </a:ext>
            </a:extLst>
          </p:cNvPr>
          <p:cNvSpPr>
            <a:spLocks noGrp="1"/>
          </p:cNvSpPr>
          <p:nvPr>
            <p:ph type="ftr" sz="quarter" idx="11"/>
          </p:nvPr>
        </p:nvSpPr>
        <p:spPr/>
        <p:txBody>
          <a:bodyPr/>
          <a:lstStyle/>
          <a:p>
            <a:pPr>
              <a:defRPr/>
            </a:pPr>
            <a:r>
              <a:rPr lang="en-US" dirty="0"/>
              <a:t>Copyright © 2021, Elsevier Inc. All Rights Reserved.</a:t>
            </a:r>
          </a:p>
        </p:txBody>
      </p:sp>
      <p:sp>
        <p:nvSpPr>
          <p:cNvPr id="4" name="Slide Number Placeholder 3">
            <a:extLst>
              <a:ext uri="{FF2B5EF4-FFF2-40B4-BE49-F238E27FC236}">
                <a16:creationId xmlns:a16="http://schemas.microsoft.com/office/drawing/2014/main" id="{5423F3DF-0FC5-41CE-A828-1DC17F697EFD}"/>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59</a:t>
            </a:fld>
            <a:endParaRPr lang="en-GB" altLang="en-US" dirty="0">
              <a:latin typeface="Arial" panose="020B0604020202020204" pitchFamily="34" charset="0"/>
            </a:endParaRPr>
          </a:p>
        </p:txBody>
      </p:sp>
    </p:spTree>
    <p:extLst>
      <p:ext uri="{BB962C8B-B14F-4D97-AF65-F5344CB8AC3E}">
        <p14:creationId xmlns:p14="http://schemas.microsoft.com/office/powerpoint/2010/main" val="1395186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511AFA-5858-4F0C-BCE8-B5092D364172}"/>
              </a:ext>
            </a:extLst>
          </p:cNvPr>
          <p:cNvSpPr>
            <a:spLocks noGrp="1"/>
          </p:cNvSpPr>
          <p:nvPr>
            <p:ph type="title"/>
          </p:nvPr>
        </p:nvSpPr>
        <p:spPr/>
        <p:txBody>
          <a:bodyPr/>
          <a:lstStyle/>
          <a:p>
            <a:r>
              <a:rPr lang="en-US" dirty="0"/>
              <a:t>The Infectious Process</a:t>
            </a:r>
          </a:p>
        </p:txBody>
      </p:sp>
      <p:sp>
        <p:nvSpPr>
          <p:cNvPr id="2" name="Content Placeholder 1">
            <a:extLst>
              <a:ext uri="{FF2B5EF4-FFF2-40B4-BE49-F238E27FC236}">
                <a16:creationId xmlns:a16="http://schemas.microsoft.com/office/drawing/2014/main" id="{5E6B7501-56A5-435E-A6EE-B3880D9DDBB2}"/>
              </a:ext>
            </a:extLst>
          </p:cNvPr>
          <p:cNvSpPr>
            <a:spLocks noGrp="1"/>
          </p:cNvSpPr>
          <p:nvPr>
            <p:ph idx="1"/>
          </p:nvPr>
        </p:nvSpPr>
        <p:spPr>
          <a:xfrm>
            <a:off x="1988458" y="1641476"/>
            <a:ext cx="8229599" cy="4759325"/>
          </a:xfrm>
        </p:spPr>
        <p:txBody>
          <a:bodyPr>
            <a:normAutofit fontScale="92500" lnSpcReduction="20000"/>
          </a:bodyPr>
          <a:lstStyle/>
          <a:p>
            <a:r>
              <a:rPr lang="en-US" sz="2400" dirty="0"/>
              <a:t>Defenses against infection</a:t>
            </a:r>
          </a:p>
          <a:p>
            <a:pPr lvl="1"/>
            <a:r>
              <a:rPr lang="en-US" sz="2000" dirty="0"/>
              <a:t>Normal floras</a:t>
            </a:r>
          </a:p>
          <a:p>
            <a:pPr lvl="1"/>
            <a:r>
              <a:rPr lang="en-US" sz="2000" dirty="0"/>
              <a:t>Body system defenses</a:t>
            </a:r>
          </a:p>
          <a:p>
            <a:pPr lvl="1"/>
            <a:r>
              <a:rPr lang="en-US" sz="2000" dirty="0"/>
              <a:t>Inflammation</a:t>
            </a:r>
          </a:p>
          <a:p>
            <a:pPr lvl="2"/>
            <a:r>
              <a:rPr lang="en-US" sz="1800" dirty="0"/>
              <a:t>Vascular and cellular responses</a:t>
            </a:r>
          </a:p>
          <a:p>
            <a:pPr lvl="2"/>
            <a:r>
              <a:rPr lang="en-US" sz="1800" dirty="0"/>
              <a:t>Inflammatory exudate</a:t>
            </a:r>
          </a:p>
          <a:p>
            <a:pPr lvl="2"/>
            <a:r>
              <a:rPr lang="en-US" sz="1800" dirty="0"/>
              <a:t>Tissue repair</a:t>
            </a:r>
          </a:p>
          <a:p>
            <a:r>
              <a:rPr lang="en-US" sz="2400" dirty="0"/>
              <a:t>Health care–associated infections (HAIs)</a:t>
            </a:r>
          </a:p>
          <a:p>
            <a:pPr lvl="1"/>
            <a:r>
              <a:rPr lang="en-US" sz="2000" dirty="0"/>
              <a:t>Occur as the result of </a:t>
            </a:r>
          </a:p>
          <a:p>
            <a:pPr lvl="2"/>
            <a:r>
              <a:rPr lang="en-US" sz="1800" dirty="0"/>
              <a:t>Invasive procedures</a:t>
            </a:r>
          </a:p>
          <a:p>
            <a:pPr lvl="2"/>
            <a:r>
              <a:rPr lang="en-US" sz="1800" dirty="0"/>
              <a:t>Antibiotic administration</a:t>
            </a:r>
          </a:p>
          <a:p>
            <a:pPr lvl="2"/>
            <a:r>
              <a:rPr lang="en-US" sz="1800" dirty="0"/>
              <a:t>Multidrug-resistant organisms (MDROs) </a:t>
            </a:r>
          </a:p>
          <a:p>
            <a:pPr lvl="2"/>
            <a:r>
              <a:rPr lang="en-US" sz="1800" dirty="0"/>
              <a:t>Breaks in infection prevention and control activities</a:t>
            </a:r>
            <a:endParaRPr lang="en-US" dirty="0"/>
          </a:p>
        </p:txBody>
      </p:sp>
      <p:sp>
        <p:nvSpPr>
          <p:cNvPr id="5" name="Footer Placeholder 4">
            <a:extLst>
              <a:ext uri="{FF2B5EF4-FFF2-40B4-BE49-F238E27FC236}">
                <a16:creationId xmlns:a16="http://schemas.microsoft.com/office/drawing/2014/main" id="{90D530AA-5433-4B4F-BCD2-65E4911B84C0}"/>
              </a:ext>
            </a:extLst>
          </p:cNvPr>
          <p:cNvSpPr>
            <a:spLocks noGrp="1"/>
          </p:cNvSpPr>
          <p:nvPr>
            <p:ph type="ftr" sz="quarter" idx="11"/>
          </p:nvPr>
        </p:nvSpPr>
        <p:spPr/>
        <p:txBody>
          <a:bodyPr/>
          <a:lstStyle/>
          <a:p>
            <a:pPr>
              <a:defRPr/>
            </a:pPr>
            <a:r>
              <a:rPr lang="en-US" dirty="0"/>
              <a:t>Copyright © 2021, Elsevier Inc. All Rights Reserved.</a:t>
            </a:r>
          </a:p>
        </p:txBody>
      </p:sp>
      <p:sp>
        <p:nvSpPr>
          <p:cNvPr id="4" name="Slide Number Placeholder 3">
            <a:extLst>
              <a:ext uri="{FF2B5EF4-FFF2-40B4-BE49-F238E27FC236}">
                <a16:creationId xmlns:a16="http://schemas.microsoft.com/office/drawing/2014/main" id="{186ECDF9-5024-4293-90D6-EFC9752D8086}"/>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6</a:t>
            </a:fld>
            <a:endParaRPr lang="en-GB" altLang="en-US" dirty="0">
              <a:latin typeface="Arial" panose="020B0604020202020204" pitchFamily="34" charset="0"/>
            </a:endParaRPr>
          </a:p>
        </p:txBody>
      </p:sp>
    </p:spTree>
    <p:extLst>
      <p:ext uri="{BB962C8B-B14F-4D97-AF65-F5344CB8AC3E}">
        <p14:creationId xmlns:p14="http://schemas.microsoft.com/office/powerpoint/2010/main" val="36134498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4FB870-A385-435B-9F0C-4E4F78553A20}"/>
              </a:ext>
            </a:extLst>
          </p:cNvPr>
          <p:cNvSpPr>
            <a:spLocks noGrp="1"/>
          </p:cNvSpPr>
          <p:nvPr>
            <p:ph type="title"/>
          </p:nvPr>
        </p:nvSpPr>
        <p:spPr/>
        <p:txBody>
          <a:bodyPr/>
          <a:lstStyle/>
          <a:p>
            <a:r>
              <a:rPr lang="en-US" dirty="0"/>
              <a:t>Implementation: Acute Care (Cont’d)</a:t>
            </a:r>
          </a:p>
        </p:txBody>
      </p:sp>
      <p:sp>
        <p:nvSpPr>
          <p:cNvPr id="2" name="Content Placeholder 1">
            <a:extLst>
              <a:ext uri="{FF2B5EF4-FFF2-40B4-BE49-F238E27FC236}">
                <a16:creationId xmlns:a16="http://schemas.microsoft.com/office/drawing/2014/main" id="{B34E3A9B-D9EC-47B8-BCF5-565AC9E171FC}"/>
              </a:ext>
            </a:extLst>
          </p:cNvPr>
          <p:cNvSpPr>
            <a:spLocks noGrp="1"/>
          </p:cNvSpPr>
          <p:nvPr>
            <p:ph sz="half" idx="1"/>
          </p:nvPr>
        </p:nvSpPr>
        <p:spPr/>
        <p:txBody>
          <a:bodyPr/>
          <a:lstStyle/>
          <a:p>
            <a:r>
              <a:rPr lang="en-US" dirty="0"/>
              <a:t>Chest physiotherapy</a:t>
            </a:r>
          </a:p>
          <a:p>
            <a:pPr lvl="1"/>
            <a:r>
              <a:rPr lang="en-US" dirty="0"/>
              <a:t>External chest wall manipulation using percussion, vibration, or high-frequency chest wall compression (HFCWC) </a:t>
            </a:r>
          </a:p>
          <a:p>
            <a:pPr lvl="1"/>
            <a:r>
              <a:rPr lang="en-US" dirty="0"/>
              <a:t>Postural drainage</a:t>
            </a:r>
          </a:p>
        </p:txBody>
      </p:sp>
      <p:sp>
        <p:nvSpPr>
          <p:cNvPr id="5" name="Footer Placeholder 4">
            <a:extLst>
              <a:ext uri="{FF2B5EF4-FFF2-40B4-BE49-F238E27FC236}">
                <a16:creationId xmlns:a16="http://schemas.microsoft.com/office/drawing/2014/main" id="{766C2AF5-5D84-4343-88F8-CBE70B89C37F}"/>
              </a:ext>
            </a:extLst>
          </p:cNvPr>
          <p:cNvSpPr>
            <a:spLocks noGrp="1"/>
          </p:cNvSpPr>
          <p:nvPr>
            <p:ph type="ftr" sz="quarter" idx="10"/>
          </p:nvPr>
        </p:nvSpPr>
        <p:spPr/>
        <p:txBody>
          <a:bodyPr/>
          <a:lstStyle/>
          <a:p>
            <a:pPr>
              <a:defRPr/>
            </a:pPr>
            <a:r>
              <a:rPr lang="en-US" dirty="0"/>
              <a:t>Copyright © 2021, Elsevier Inc. All Rights Reserved.</a:t>
            </a:r>
          </a:p>
        </p:txBody>
      </p:sp>
      <p:sp>
        <p:nvSpPr>
          <p:cNvPr id="4" name="Slide Number Placeholder 3">
            <a:extLst>
              <a:ext uri="{FF2B5EF4-FFF2-40B4-BE49-F238E27FC236}">
                <a16:creationId xmlns:a16="http://schemas.microsoft.com/office/drawing/2014/main" id="{7FE6FFB2-4FE1-458D-A90B-E2883A36EC28}"/>
              </a:ext>
            </a:extLst>
          </p:cNvPr>
          <p:cNvSpPr>
            <a:spLocks noGrp="1"/>
          </p:cNvSpPr>
          <p:nvPr>
            <p:ph type="sldNum" sz="quarter" idx="11"/>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60</a:t>
            </a:fld>
            <a:endParaRPr lang="en-GB" altLang="en-US" dirty="0">
              <a:latin typeface="Arial" panose="020B0604020202020204" pitchFamily="34" charset="0"/>
            </a:endParaRPr>
          </a:p>
        </p:txBody>
      </p:sp>
      <p:pic>
        <p:nvPicPr>
          <p:cNvPr id="7" name="Content Placeholder 6" descr="Figure 41.7: High-frequency chest wall compression (HFCWC). A photo of a patient in bed hooked up to a HFCWC while a nurse stands bedsid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73276"/>
            <a:ext cx="3810000" cy="3590925"/>
          </a:xfrm>
        </p:spPr>
      </p:pic>
    </p:spTree>
    <p:extLst>
      <p:ext uri="{BB962C8B-B14F-4D97-AF65-F5344CB8AC3E}">
        <p14:creationId xmlns:p14="http://schemas.microsoft.com/office/powerpoint/2010/main" val="25028115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3280D-2B91-4578-8AE1-9C587BA68C7F}"/>
              </a:ext>
            </a:extLst>
          </p:cNvPr>
          <p:cNvSpPr>
            <a:spLocks noGrp="1"/>
          </p:cNvSpPr>
          <p:nvPr>
            <p:ph type="title"/>
          </p:nvPr>
        </p:nvSpPr>
        <p:spPr/>
        <p:txBody>
          <a:bodyPr/>
          <a:lstStyle/>
          <a:p>
            <a:r>
              <a:rPr lang="en-US" dirty="0"/>
              <a:t>Implementation: Acute Care (Cont’d)</a:t>
            </a:r>
          </a:p>
        </p:txBody>
      </p:sp>
      <p:sp>
        <p:nvSpPr>
          <p:cNvPr id="3" name="Content Placeholder 2">
            <a:extLst>
              <a:ext uri="{FF2B5EF4-FFF2-40B4-BE49-F238E27FC236}">
                <a16:creationId xmlns:a16="http://schemas.microsoft.com/office/drawing/2014/main" id="{9E6C00FA-89E4-42CA-9B1C-4F408F50B1B3}"/>
              </a:ext>
            </a:extLst>
          </p:cNvPr>
          <p:cNvSpPr>
            <a:spLocks noGrp="1"/>
          </p:cNvSpPr>
          <p:nvPr>
            <p:ph sz="half" idx="1"/>
          </p:nvPr>
        </p:nvSpPr>
        <p:spPr/>
        <p:txBody>
          <a:bodyPr/>
          <a:lstStyle/>
          <a:p>
            <a:r>
              <a:rPr lang="en-US" dirty="0"/>
              <a:t>Positive expiratory pressure</a:t>
            </a:r>
          </a:p>
          <a:p>
            <a:r>
              <a:rPr lang="en-US" dirty="0"/>
              <a:t>Maintenance and promotion of lung expansion</a:t>
            </a:r>
          </a:p>
          <a:p>
            <a:pPr lvl="1"/>
            <a:r>
              <a:rPr lang="en-US" dirty="0"/>
              <a:t>Ambulation</a:t>
            </a:r>
          </a:p>
          <a:p>
            <a:pPr lvl="1"/>
            <a:r>
              <a:rPr lang="en-US" dirty="0"/>
              <a:t>Positioning</a:t>
            </a:r>
          </a:p>
          <a:p>
            <a:pPr lvl="1"/>
            <a:r>
              <a:rPr lang="en-US" dirty="0"/>
              <a:t>Incentive spirometry</a:t>
            </a:r>
          </a:p>
          <a:p>
            <a:pPr lvl="1"/>
            <a:endParaRPr lang="en-US" dirty="0"/>
          </a:p>
          <a:p>
            <a:endParaRPr lang="en-US" dirty="0"/>
          </a:p>
        </p:txBody>
      </p:sp>
      <p:sp>
        <p:nvSpPr>
          <p:cNvPr id="5" name="Footer Placeholder 4">
            <a:extLst>
              <a:ext uri="{FF2B5EF4-FFF2-40B4-BE49-F238E27FC236}">
                <a16:creationId xmlns:a16="http://schemas.microsoft.com/office/drawing/2014/main" id="{ED5A6A94-5ADE-4275-8473-E389F0AD97F1}"/>
              </a:ext>
            </a:extLst>
          </p:cNvPr>
          <p:cNvSpPr>
            <a:spLocks noGrp="1"/>
          </p:cNvSpPr>
          <p:nvPr>
            <p:ph type="ftr" sz="quarter" idx="10"/>
          </p:nvPr>
        </p:nvSpPr>
        <p:spPr/>
        <p:txBody>
          <a:bodyPr/>
          <a:lstStyle/>
          <a:p>
            <a:pPr>
              <a:defRPr/>
            </a:pPr>
            <a:r>
              <a:rPr lang="en-US" dirty="0"/>
              <a:t>Copyright © 2021, Elsevier Inc. All Rights Reserved.</a:t>
            </a:r>
          </a:p>
        </p:txBody>
      </p:sp>
      <p:sp>
        <p:nvSpPr>
          <p:cNvPr id="6" name="Slide Number Placeholder 5">
            <a:extLst>
              <a:ext uri="{FF2B5EF4-FFF2-40B4-BE49-F238E27FC236}">
                <a16:creationId xmlns:a16="http://schemas.microsoft.com/office/drawing/2014/main" id="{2C07029C-B79B-402B-88E7-2CE36B443A8B}"/>
              </a:ext>
            </a:extLst>
          </p:cNvPr>
          <p:cNvSpPr>
            <a:spLocks noGrp="1"/>
          </p:cNvSpPr>
          <p:nvPr>
            <p:ph type="sldNum" sz="quarter" idx="11"/>
          </p:nvPr>
        </p:nvSpPr>
        <p:spPr/>
        <p:txBody>
          <a:bodyPr/>
          <a:lstStyle/>
          <a:p>
            <a:fld id="{D9ACDF3C-17DF-4EA1-9BA9-17B4D2E09C88}" type="slidenum">
              <a:rPr lang="en-GB" altLang="en-US" smtClean="0"/>
              <a:pPr/>
              <a:t>61</a:t>
            </a:fld>
            <a:endParaRPr lang="en-GB" altLang="en-US" dirty="0"/>
          </a:p>
        </p:txBody>
      </p:sp>
      <p:pic>
        <p:nvPicPr>
          <p:cNvPr id="8" name="Content Placeholder 7" descr="Figure 41.10: Acapella airway clearance device. An acapella airway."/>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835276"/>
            <a:ext cx="3810000" cy="2066925"/>
          </a:xfrm>
        </p:spPr>
      </p:pic>
    </p:spTree>
    <p:extLst>
      <p:ext uri="{BB962C8B-B14F-4D97-AF65-F5344CB8AC3E}">
        <p14:creationId xmlns:p14="http://schemas.microsoft.com/office/powerpoint/2010/main" val="31672025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B6CD9-B0F2-44E6-9688-0687D4A1578F}"/>
              </a:ext>
            </a:extLst>
          </p:cNvPr>
          <p:cNvSpPr>
            <a:spLocks noGrp="1"/>
          </p:cNvSpPr>
          <p:nvPr>
            <p:ph type="title"/>
          </p:nvPr>
        </p:nvSpPr>
        <p:spPr/>
        <p:txBody>
          <a:bodyPr/>
          <a:lstStyle/>
          <a:p>
            <a:r>
              <a:rPr lang="en-US" dirty="0"/>
              <a:t>Implementation: Acute Care (Cont’d)</a:t>
            </a:r>
          </a:p>
        </p:txBody>
      </p:sp>
      <p:sp>
        <p:nvSpPr>
          <p:cNvPr id="3" name="Content Placeholder 2">
            <a:extLst>
              <a:ext uri="{FF2B5EF4-FFF2-40B4-BE49-F238E27FC236}">
                <a16:creationId xmlns:a16="http://schemas.microsoft.com/office/drawing/2014/main" id="{AF7BEC90-A039-4681-BD6C-1450F9603270}"/>
              </a:ext>
            </a:extLst>
          </p:cNvPr>
          <p:cNvSpPr>
            <a:spLocks noGrp="1"/>
          </p:cNvSpPr>
          <p:nvPr>
            <p:ph sz="half" idx="1"/>
          </p:nvPr>
        </p:nvSpPr>
        <p:spPr/>
        <p:txBody>
          <a:bodyPr/>
          <a:lstStyle/>
          <a:p>
            <a:r>
              <a:rPr lang="en-US" dirty="0"/>
              <a:t>Suctioning techniques</a:t>
            </a:r>
          </a:p>
          <a:p>
            <a:pPr lvl="1"/>
            <a:r>
              <a:rPr lang="en-US" dirty="0"/>
              <a:t>Oropharyngeal and nasopharyngeal</a:t>
            </a:r>
          </a:p>
          <a:p>
            <a:pPr lvl="1"/>
            <a:r>
              <a:rPr lang="en-US" dirty="0"/>
              <a:t>Orotracheal and nasotracheal</a:t>
            </a:r>
          </a:p>
          <a:p>
            <a:pPr lvl="1"/>
            <a:r>
              <a:rPr lang="en-US" dirty="0"/>
              <a:t>Tracheal</a:t>
            </a:r>
          </a:p>
        </p:txBody>
      </p:sp>
      <p:sp>
        <p:nvSpPr>
          <p:cNvPr id="5" name="Footer Placeholder 4">
            <a:extLst>
              <a:ext uri="{FF2B5EF4-FFF2-40B4-BE49-F238E27FC236}">
                <a16:creationId xmlns:a16="http://schemas.microsoft.com/office/drawing/2014/main" id="{EE9AA6D8-F44A-4629-AE44-5C39AEECA370}"/>
              </a:ext>
            </a:extLst>
          </p:cNvPr>
          <p:cNvSpPr>
            <a:spLocks noGrp="1"/>
          </p:cNvSpPr>
          <p:nvPr>
            <p:ph type="ftr" sz="quarter" idx="10"/>
          </p:nvPr>
        </p:nvSpPr>
        <p:spPr/>
        <p:txBody>
          <a:bodyPr/>
          <a:lstStyle/>
          <a:p>
            <a:pPr>
              <a:defRPr/>
            </a:pPr>
            <a:r>
              <a:rPr lang="en-US" dirty="0"/>
              <a:t>Copyright © 2021, Elsevier Inc. All Rights Reserved.</a:t>
            </a:r>
          </a:p>
        </p:txBody>
      </p:sp>
      <p:sp>
        <p:nvSpPr>
          <p:cNvPr id="6" name="Slide Number Placeholder 5">
            <a:extLst>
              <a:ext uri="{FF2B5EF4-FFF2-40B4-BE49-F238E27FC236}">
                <a16:creationId xmlns:a16="http://schemas.microsoft.com/office/drawing/2014/main" id="{101A4376-658C-42CF-BF9A-2C25A60F2C75}"/>
              </a:ext>
            </a:extLst>
          </p:cNvPr>
          <p:cNvSpPr>
            <a:spLocks noGrp="1"/>
          </p:cNvSpPr>
          <p:nvPr>
            <p:ph type="sldNum" sz="quarter" idx="11"/>
          </p:nvPr>
        </p:nvSpPr>
        <p:spPr/>
        <p:txBody>
          <a:bodyPr/>
          <a:lstStyle/>
          <a:p>
            <a:fld id="{D9ACDF3C-17DF-4EA1-9BA9-17B4D2E09C88}" type="slidenum">
              <a:rPr lang="en-GB" altLang="en-US" smtClean="0"/>
              <a:pPr/>
              <a:t>62</a:t>
            </a:fld>
            <a:endParaRPr lang="en-GB" altLang="en-US" dirty="0"/>
          </a:p>
        </p:txBody>
      </p:sp>
      <p:pic>
        <p:nvPicPr>
          <p:cNvPr id="8" name="Content Placeholder 7" descr="Figure 41.12: Ballard tracheal care, closed suction catheter. Tubing and connections for suction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47156"/>
            <a:ext cx="3810000" cy="2443162"/>
          </a:xfrm>
        </p:spPr>
      </p:pic>
    </p:spTree>
    <p:extLst>
      <p:ext uri="{BB962C8B-B14F-4D97-AF65-F5344CB8AC3E}">
        <p14:creationId xmlns:p14="http://schemas.microsoft.com/office/powerpoint/2010/main" val="41430163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EC9C1-94E1-425B-BDD8-D086FA927CC7}"/>
              </a:ext>
            </a:extLst>
          </p:cNvPr>
          <p:cNvSpPr>
            <a:spLocks noGrp="1"/>
          </p:cNvSpPr>
          <p:nvPr>
            <p:ph type="title"/>
          </p:nvPr>
        </p:nvSpPr>
        <p:spPr/>
        <p:txBody>
          <a:bodyPr/>
          <a:lstStyle/>
          <a:p>
            <a:r>
              <a:rPr lang="en-US" dirty="0"/>
              <a:t>Implementation: Acute Care (Cont’d)</a:t>
            </a:r>
          </a:p>
        </p:txBody>
      </p:sp>
      <p:sp>
        <p:nvSpPr>
          <p:cNvPr id="3" name="Content Placeholder 2">
            <a:extLst>
              <a:ext uri="{FF2B5EF4-FFF2-40B4-BE49-F238E27FC236}">
                <a16:creationId xmlns:a16="http://schemas.microsoft.com/office/drawing/2014/main" id="{6A8A6A4C-EE15-4A7A-AE46-9B94EA3F95DD}"/>
              </a:ext>
            </a:extLst>
          </p:cNvPr>
          <p:cNvSpPr>
            <a:spLocks noGrp="1"/>
          </p:cNvSpPr>
          <p:nvPr>
            <p:ph sz="half" idx="1"/>
          </p:nvPr>
        </p:nvSpPr>
        <p:spPr/>
        <p:txBody>
          <a:bodyPr/>
          <a:lstStyle/>
          <a:p>
            <a:r>
              <a:rPr lang="en-US" dirty="0"/>
              <a:t>Artificial airways</a:t>
            </a:r>
          </a:p>
          <a:p>
            <a:pPr lvl="1"/>
            <a:r>
              <a:rPr lang="en-US" dirty="0"/>
              <a:t>Oral airway</a:t>
            </a:r>
          </a:p>
          <a:p>
            <a:pPr lvl="1"/>
            <a:r>
              <a:rPr lang="en-US" dirty="0"/>
              <a:t>Endotracheal and tracheal airways</a:t>
            </a:r>
          </a:p>
          <a:p>
            <a:pPr lvl="1"/>
            <a:r>
              <a:rPr lang="en-US" dirty="0"/>
              <a:t>Invasive mechanical ventilation</a:t>
            </a:r>
          </a:p>
          <a:p>
            <a:pPr lvl="1"/>
            <a:r>
              <a:rPr lang="en-US" dirty="0"/>
              <a:t>Noninvasive ventilation</a:t>
            </a:r>
          </a:p>
          <a:p>
            <a:pPr lvl="1"/>
            <a:r>
              <a:rPr lang="en-US" dirty="0"/>
              <a:t>Chest tubes</a:t>
            </a:r>
          </a:p>
          <a:p>
            <a:pPr lvl="1"/>
            <a:r>
              <a:rPr lang="en-US" dirty="0"/>
              <a:t>Special considerations</a:t>
            </a:r>
          </a:p>
          <a:p>
            <a:pPr lvl="1"/>
            <a:endParaRPr lang="en-US" dirty="0"/>
          </a:p>
        </p:txBody>
      </p:sp>
      <p:sp>
        <p:nvSpPr>
          <p:cNvPr id="5" name="Footer Placeholder 4">
            <a:extLst>
              <a:ext uri="{FF2B5EF4-FFF2-40B4-BE49-F238E27FC236}">
                <a16:creationId xmlns:a16="http://schemas.microsoft.com/office/drawing/2014/main" id="{A2597F62-3C4F-41F8-B795-AF5FE3A0BCF1}"/>
              </a:ext>
            </a:extLst>
          </p:cNvPr>
          <p:cNvSpPr>
            <a:spLocks noGrp="1"/>
          </p:cNvSpPr>
          <p:nvPr>
            <p:ph type="ftr" sz="quarter" idx="10"/>
          </p:nvPr>
        </p:nvSpPr>
        <p:spPr/>
        <p:txBody>
          <a:bodyPr/>
          <a:lstStyle/>
          <a:p>
            <a:pPr>
              <a:defRPr/>
            </a:pPr>
            <a:r>
              <a:rPr lang="en-US" dirty="0"/>
              <a:t>Copyright © 2021, Elsevier Inc. All Rights Reserved.</a:t>
            </a:r>
          </a:p>
        </p:txBody>
      </p:sp>
      <p:sp>
        <p:nvSpPr>
          <p:cNvPr id="6" name="Slide Number Placeholder 5">
            <a:extLst>
              <a:ext uri="{FF2B5EF4-FFF2-40B4-BE49-F238E27FC236}">
                <a16:creationId xmlns:a16="http://schemas.microsoft.com/office/drawing/2014/main" id="{F7BF89D4-6711-4BA9-A953-CCD2A54BD108}"/>
              </a:ext>
            </a:extLst>
          </p:cNvPr>
          <p:cNvSpPr>
            <a:spLocks noGrp="1"/>
          </p:cNvSpPr>
          <p:nvPr>
            <p:ph type="sldNum" sz="quarter" idx="11"/>
          </p:nvPr>
        </p:nvSpPr>
        <p:spPr/>
        <p:txBody>
          <a:bodyPr/>
          <a:lstStyle/>
          <a:p>
            <a:fld id="{D9ACDF3C-17DF-4EA1-9BA9-17B4D2E09C88}" type="slidenum">
              <a:rPr lang="en-GB" altLang="en-US" smtClean="0"/>
              <a:pPr/>
              <a:t>63</a:t>
            </a:fld>
            <a:endParaRPr lang="en-GB" altLang="en-US" dirty="0"/>
          </a:p>
        </p:txBody>
      </p:sp>
      <p:pic>
        <p:nvPicPr>
          <p:cNvPr id="7" name="Content Placeholder 6" descr="Shown is Figure 41.14: Endotracheal tube inserted into trachea. An image showing the placement of an airway."/>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740247"/>
            <a:ext cx="3810000" cy="4256983"/>
          </a:xfrm>
        </p:spPr>
      </p:pic>
    </p:spTree>
    <p:extLst>
      <p:ext uri="{BB962C8B-B14F-4D97-AF65-F5344CB8AC3E}">
        <p14:creationId xmlns:p14="http://schemas.microsoft.com/office/powerpoint/2010/main" val="30489409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393998-1E83-4D5F-8297-E82CE75BF4A6}"/>
              </a:ext>
            </a:extLst>
          </p:cNvPr>
          <p:cNvSpPr>
            <a:spLocks noGrp="1"/>
          </p:cNvSpPr>
          <p:nvPr>
            <p:ph type="title"/>
          </p:nvPr>
        </p:nvSpPr>
        <p:spPr/>
        <p:txBody>
          <a:bodyPr/>
          <a:lstStyle/>
          <a:p>
            <a:r>
              <a:rPr lang="en-US" dirty="0"/>
              <a:t>Implementation: Acute Care </a:t>
            </a:r>
          </a:p>
        </p:txBody>
      </p:sp>
      <p:sp>
        <p:nvSpPr>
          <p:cNvPr id="8" name="Content Placeholder 7">
            <a:extLst>
              <a:ext uri="{FF2B5EF4-FFF2-40B4-BE49-F238E27FC236}">
                <a16:creationId xmlns:a16="http://schemas.microsoft.com/office/drawing/2014/main" id="{D3015669-2FDA-4BA5-AEAA-9D7679F5C956}"/>
              </a:ext>
            </a:extLst>
          </p:cNvPr>
          <p:cNvSpPr>
            <a:spLocks noGrp="1"/>
          </p:cNvSpPr>
          <p:nvPr>
            <p:ph idx="1"/>
          </p:nvPr>
        </p:nvSpPr>
        <p:spPr/>
        <p:txBody>
          <a:bodyPr/>
          <a:lstStyle/>
          <a:p>
            <a:r>
              <a:rPr lang="en-US" dirty="0"/>
              <a:t>Maintenance and promotion of oxygenation</a:t>
            </a:r>
          </a:p>
          <a:p>
            <a:pPr lvl="1"/>
            <a:r>
              <a:rPr lang="en-US" dirty="0"/>
              <a:t>Oxygen therapy</a:t>
            </a:r>
          </a:p>
          <a:p>
            <a:pPr lvl="1"/>
            <a:r>
              <a:rPr lang="en-US" dirty="0"/>
              <a:t>Safety precautions</a:t>
            </a:r>
          </a:p>
          <a:p>
            <a:pPr lvl="1"/>
            <a:r>
              <a:rPr lang="en-US" dirty="0"/>
              <a:t>Supply of oxygen</a:t>
            </a:r>
          </a:p>
          <a:p>
            <a:pPr lvl="1"/>
            <a:r>
              <a:rPr lang="en-US" dirty="0"/>
              <a:t>Methods of oxygen delivery</a:t>
            </a:r>
          </a:p>
          <a:p>
            <a:pPr lvl="2"/>
            <a:r>
              <a:rPr lang="en-US" dirty="0"/>
              <a:t>Nasal cannula</a:t>
            </a:r>
          </a:p>
          <a:p>
            <a:pPr lvl="2"/>
            <a:r>
              <a:rPr lang="en-US" dirty="0"/>
              <a:t>High flow nasal cannula</a:t>
            </a:r>
          </a:p>
          <a:p>
            <a:pPr lvl="2"/>
            <a:r>
              <a:rPr lang="en-US" dirty="0"/>
              <a:t>Oxygen masks</a:t>
            </a:r>
          </a:p>
          <a:p>
            <a:r>
              <a:rPr lang="en-US" dirty="0"/>
              <a:t>Restoration of cardiopulmonary functioning</a:t>
            </a:r>
          </a:p>
          <a:p>
            <a:pPr lvl="1"/>
            <a:r>
              <a:rPr lang="en-US" dirty="0"/>
              <a:t>Cardiopulmonary resuscitation</a:t>
            </a:r>
          </a:p>
          <a:p>
            <a:pPr lvl="2"/>
            <a:endParaRPr lang="en-US" dirty="0"/>
          </a:p>
          <a:p>
            <a:pPr lvl="2"/>
            <a:endParaRPr lang="en-US" dirty="0"/>
          </a:p>
        </p:txBody>
      </p:sp>
      <p:sp>
        <p:nvSpPr>
          <p:cNvPr id="5" name="Footer Placeholder 4">
            <a:extLst>
              <a:ext uri="{FF2B5EF4-FFF2-40B4-BE49-F238E27FC236}">
                <a16:creationId xmlns:a16="http://schemas.microsoft.com/office/drawing/2014/main" id="{E0C58E4E-5049-4A37-8248-291B264ECDF0}"/>
              </a:ext>
            </a:extLst>
          </p:cNvPr>
          <p:cNvSpPr>
            <a:spLocks noGrp="1"/>
          </p:cNvSpPr>
          <p:nvPr>
            <p:ph type="ftr" sz="quarter" idx="11"/>
          </p:nvPr>
        </p:nvSpPr>
        <p:spPr/>
        <p:txBody>
          <a:bodyPr/>
          <a:lstStyle/>
          <a:p>
            <a:pPr>
              <a:defRPr/>
            </a:pPr>
            <a:r>
              <a:rPr lang="en-US" dirty="0"/>
              <a:t>Copyright © 2021, Elsevier Inc. All Rights Reserved.</a:t>
            </a:r>
          </a:p>
        </p:txBody>
      </p:sp>
      <p:sp>
        <p:nvSpPr>
          <p:cNvPr id="6" name="Slide Number Placeholder 5">
            <a:extLst>
              <a:ext uri="{FF2B5EF4-FFF2-40B4-BE49-F238E27FC236}">
                <a16:creationId xmlns:a16="http://schemas.microsoft.com/office/drawing/2014/main" id="{A5F8A3AC-83AB-4776-9AAB-401B4D4D21F7}"/>
              </a:ext>
            </a:extLst>
          </p:cNvPr>
          <p:cNvSpPr>
            <a:spLocks noGrp="1"/>
          </p:cNvSpPr>
          <p:nvPr>
            <p:ph type="sldNum" sz="quarter" idx="10"/>
          </p:nvPr>
        </p:nvSpPr>
        <p:spPr/>
        <p:txBody>
          <a:bodyPr/>
          <a:lstStyle/>
          <a:p>
            <a:fld id="{D9ACDF3C-17DF-4EA1-9BA9-17B4D2E09C88}" type="slidenum">
              <a:rPr lang="en-GB" altLang="en-US" smtClean="0"/>
              <a:pPr/>
              <a:t>64</a:t>
            </a:fld>
            <a:endParaRPr lang="en-GB" altLang="en-US" dirty="0"/>
          </a:p>
        </p:txBody>
      </p:sp>
    </p:spTree>
    <p:extLst>
      <p:ext uri="{BB962C8B-B14F-4D97-AF65-F5344CB8AC3E}">
        <p14:creationId xmlns:p14="http://schemas.microsoft.com/office/powerpoint/2010/main" val="23113890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BAF0C3-8893-425F-B55F-8114586AEF89}"/>
              </a:ext>
            </a:extLst>
          </p:cNvPr>
          <p:cNvSpPr>
            <a:spLocks noGrp="1"/>
          </p:cNvSpPr>
          <p:nvPr>
            <p:ph type="title"/>
          </p:nvPr>
        </p:nvSpPr>
        <p:spPr>
          <a:xfrm>
            <a:off x="838200" y="365125"/>
            <a:ext cx="10515600" cy="1500854"/>
          </a:xfrm>
        </p:spPr>
        <p:txBody>
          <a:bodyPr/>
          <a:lstStyle/>
          <a:p>
            <a:r>
              <a:rPr lang="en-US" dirty="0"/>
              <a:t>Implementation: Restorative and Continuing Care</a:t>
            </a:r>
          </a:p>
        </p:txBody>
      </p:sp>
      <p:sp>
        <p:nvSpPr>
          <p:cNvPr id="2" name="Content Placeholder 1">
            <a:extLst>
              <a:ext uri="{FF2B5EF4-FFF2-40B4-BE49-F238E27FC236}">
                <a16:creationId xmlns:a16="http://schemas.microsoft.com/office/drawing/2014/main" id="{0923DC0A-8E89-4719-B2FA-7ADFA0B8B814}"/>
              </a:ext>
            </a:extLst>
          </p:cNvPr>
          <p:cNvSpPr>
            <a:spLocks noGrp="1"/>
          </p:cNvSpPr>
          <p:nvPr>
            <p:ph idx="1"/>
          </p:nvPr>
        </p:nvSpPr>
        <p:spPr>
          <a:xfrm>
            <a:off x="838200" y="2213811"/>
            <a:ext cx="10515600" cy="3963151"/>
          </a:xfrm>
        </p:spPr>
        <p:txBody>
          <a:bodyPr/>
          <a:lstStyle/>
          <a:p>
            <a:endParaRPr lang="en-US" dirty="0"/>
          </a:p>
          <a:p>
            <a:endParaRPr lang="en-US" dirty="0"/>
          </a:p>
          <a:p>
            <a:r>
              <a:rPr lang="en-US" dirty="0"/>
              <a:t>Respiratory muscle training</a:t>
            </a:r>
          </a:p>
          <a:p>
            <a:r>
              <a:rPr lang="en-US" dirty="0"/>
              <a:t>Breathing exercises</a:t>
            </a:r>
          </a:p>
          <a:p>
            <a:r>
              <a:rPr lang="en-US" dirty="0"/>
              <a:t>Pursed-lip breathing</a:t>
            </a:r>
          </a:p>
          <a:p>
            <a:r>
              <a:rPr lang="en-US" dirty="0"/>
              <a:t>Diaphragmatic breathing</a:t>
            </a:r>
          </a:p>
          <a:p>
            <a:r>
              <a:rPr lang="en-US" dirty="0"/>
              <a:t>Home oxygen therapy</a:t>
            </a:r>
          </a:p>
          <a:p>
            <a:endParaRPr lang="en-US" dirty="0"/>
          </a:p>
        </p:txBody>
      </p:sp>
      <p:sp>
        <p:nvSpPr>
          <p:cNvPr id="5" name="Footer Placeholder 4">
            <a:extLst>
              <a:ext uri="{FF2B5EF4-FFF2-40B4-BE49-F238E27FC236}">
                <a16:creationId xmlns:a16="http://schemas.microsoft.com/office/drawing/2014/main" id="{6C25A9F5-9418-45EE-BD56-1E0D13F943FA}"/>
              </a:ext>
            </a:extLst>
          </p:cNvPr>
          <p:cNvSpPr>
            <a:spLocks noGrp="1"/>
          </p:cNvSpPr>
          <p:nvPr>
            <p:ph type="ftr" sz="quarter" idx="11"/>
          </p:nvPr>
        </p:nvSpPr>
        <p:spPr/>
        <p:txBody>
          <a:bodyPr/>
          <a:lstStyle/>
          <a:p>
            <a:pPr>
              <a:defRPr/>
            </a:pPr>
            <a:r>
              <a:rPr lang="en-US" dirty="0"/>
              <a:t>Copyright © 2021, Elsevier Inc. All Rights Reserved.</a:t>
            </a:r>
          </a:p>
        </p:txBody>
      </p:sp>
      <p:sp>
        <p:nvSpPr>
          <p:cNvPr id="4" name="Slide Number Placeholder 3">
            <a:extLst>
              <a:ext uri="{FF2B5EF4-FFF2-40B4-BE49-F238E27FC236}">
                <a16:creationId xmlns:a16="http://schemas.microsoft.com/office/drawing/2014/main" id="{D2AE458A-2874-44D0-A6DC-7C9A86CF1894}"/>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65</a:t>
            </a:fld>
            <a:endParaRPr lang="en-GB" altLang="en-US" dirty="0">
              <a:latin typeface="Arial" panose="020B0604020202020204" pitchFamily="34" charset="0"/>
            </a:endParaRPr>
          </a:p>
        </p:txBody>
      </p:sp>
    </p:spTree>
    <p:extLst>
      <p:ext uri="{BB962C8B-B14F-4D97-AF65-F5344CB8AC3E}">
        <p14:creationId xmlns:p14="http://schemas.microsoft.com/office/powerpoint/2010/main" val="8603363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Evaluation</a:t>
            </a:r>
            <a:endParaRPr lang="en-US" dirty="0"/>
          </a:p>
        </p:txBody>
      </p:sp>
      <p:sp>
        <p:nvSpPr>
          <p:cNvPr id="3" name="Content Placeholder 2"/>
          <p:cNvSpPr>
            <a:spLocks noGrp="1"/>
          </p:cNvSpPr>
          <p:nvPr>
            <p:ph idx="1"/>
          </p:nvPr>
        </p:nvSpPr>
        <p:spPr/>
        <p:txBody>
          <a:bodyPr/>
          <a:lstStyle/>
          <a:p>
            <a:r>
              <a:rPr lang="en-US" dirty="0"/>
              <a:t>Through the patient’s eyes</a:t>
            </a:r>
          </a:p>
          <a:p>
            <a:pPr lvl="1"/>
            <a:r>
              <a:rPr lang="en-US" dirty="0"/>
              <a:t>Focus on evaluating how the disease is affecting day-to-day activities and how the patient believes he or she is responding to treatment</a:t>
            </a:r>
          </a:p>
          <a:p>
            <a:r>
              <a:rPr lang="en-US" dirty="0"/>
              <a:t>Patient outcomes</a:t>
            </a:r>
          </a:p>
          <a:p>
            <a:pPr lvl="1"/>
            <a:r>
              <a:rPr lang="en-US" dirty="0"/>
              <a:t>Compare the patient’s actual progress to the goals and expected outcomes of the nursing care plan to determine his or her health status</a:t>
            </a:r>
          </a:p>
          <a:p>
            <a:pPr lvl="1"/>
            <a:endParaRPr lang="en-US" dirty="0"/>
          </a:p>
        </p:txBody>
      </p:sp>
      <p:sp>
        <p:nvSpPr>
          <p:cNvPr id="4" name="Footer Placeholder 3"/>
          <p:cNvSpPr>
            <a:spLocks noGrp="1"/>
          </p:cNvSpPr>
          <p:nvPr>
            <p:ph type="ftr" sz="quarter" idx="11"/>
          </p:nvPr>
        </p:nvSpPr>
        <p:spPr/>
        <p:txBody>
          <a:bodyPr/>
          <a:lstStyle/>
          <a:p>
            <a:pPr>
              <a:defRPr/>
            </a:pPr>
            <a:r>
              <a:rPr lang="en-US" dirty="0"/>
              <a:t>Copyright © 2021, Elsevier Inc. All Rights Reserved.</a:t>
            </a:r>
          </a:p>
        </p:txBody>
      </p:sp>
      <p:sp>
        <p:nvSpPr>
          <p:cNvPr id="5" name="Slide Number Placeholder 4"/>
          <p:cNvSpPr>
            <a:spLocks noGrp="1"/>
          </p:cNvSpPr>
          <p:nvPr>
            <p:ph type="sldNum" sz="quarter" idx="10"/>
          </p:nvPr>
        </p:nvSpPr>
        <p:spPr/>
        <p:txBody>
          <a:bodyPr/>
          <a:lstStyle/>
          <a:p>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t>66</a:t>
            </a:fld>
            <a:endParaRPr lang="en-GB" altLang="en-US" dirty="0">
              <a:latin typeface="Arial" panose="020B0604020202020204" pitchFamily="34" charset="0"/>
            </a:endParaRPr>
          </a:p>
        </p:txBody>
      </p:sp>
    </p:spTree>
    <p:extLst>
      <p:ext uri="{BB962C8B-B14F-4D97-AF65-F5344CB8AC3E}">
        <p14:creationId xmlns:p14="http://schemas.microsoft.com/office/powerpoint/2010/main" val="40350188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Safety Guidelines</a:t>
            </a:r>
            <a:endParaRPr lang="en-US" dirty="0"/>
          </a:p>
        </p:txBody>
      </p:sp>
      <p:sp>
        <p:nvSpPr>
          <p:cNvPr id="3" name="Content Placeholder 2"/>
          <p:cNvSpPr>
            <a:spLocks noGrp="1"/>
          </p:cNvSpPr>
          <p:nvPr>
            <p:ph idx="1"/>
          </p:nvPr>
        </p:nvSpPr>
        <p:spPr/>
        <p:txBody>
          <a:bodyPr>
            <a:normAutofit fontScale="92500" lnSpcReduction="20000"/>
          </a:bodyPr>
          <a:lstStyle/>
          <a:p>
            <a:r>
              <a:rPr lang="en-US" sz="2000" dirty="0"/>
              <a:t>Know a patient’s baseline range of vital signs. </a:t>
            </a:r>
          </a:p>
          <a:p>
            <a:r>
              <a:rPr lang="en-US" sz="2000" dirty="0"/>
              <a:t>Limit the introduction of the catheter to 2 times with each suctioning procedure.</a:t>
            </a:r>
          </a:p>
          <a:p>
            <a:r>
              <a:rPr lang="en-US" sz="2000" dirty="0"/>
              <a:t>Perform tracheal suctioning before pharyngeal suctioning whenever possible.</a:t>
            </a:r>
          </a:p>
          <a:p>
            <a:r>
              <a:rPr lang="en-US" sz="2000" dirty="0"/>
              <a:t>Use caution when suctioning patients with a head injury.</a:t>
            </a:r>
          </a:p>
          <a:p>
            <a:r>
              <a:rPr lang="en-US" sz="2000" dirty="0"/>
              <a:t>The use of normal saline instillation into the airway before suctioning is not recommended.</a:t>
            </a:r>
          </a:p>
          <a:p>
            <a:r>
              <a:rPr lang="en-US" sz="2000" dirty="0"/>
              <a:t>Review institutional policy before stripping or milking chest tubes. </a:t>
            </a:r>
          </a:p>
          <a:p>
            <a:r>
              <a:rPr lang="en-US" sz="2000" dirty="0"/>
              <a:t>The most serious tracheostomy complication is airway obstruction.</a:t>
            </a:r>
          </a:p>
          <a:p>
            <a:r>
              <a:rPr lang="en-US" sz="2000" dirty="0"/>
              <a:t>Patients with COPD who are breathing spontaneously should cautiously receive high levels of oxygen therapy.</a:t>
            </a:r>
            <a:r>
              <a:rPr lang="en-US" dirty="0"/>
              <a:t> </a:t>
            </a:r>
            <a:endParaRPr lang="en-US" sz="2400" dirty="0"/>
          </a:p>
        </p:txBody>
      </p:sp>
      <p:sp>
        <p:nvSpPr>
          <p:cNvPr id="4" name="Footer Placeholder 3"/>
          <p:cNvSpPr>
            <a:spLocks noGrp="1"/>
          </p:cNvSpPr>
          <p:nvPr>
            <p:ph type="ftr" sz="quarter" idx="11"/>
          </p:nvPr>
        </p:nvSpPr>
        <p:spPr/>
        <p:txBody>
          <a:bodyPr/>
          <a:lstStyle/>
          <a:p>
            <a:pPr>
              <a:defRPr/>
            </a:pPr>
            <a:r>
              <a:rPr lang="en-US" dirty="0"/>
              <a:t>Copyright © 2021, Elsevier Inc. All Rights Reserved.</a:t>
            </a:r>
          </a:p>
        </p:txBody>
      </p:sp>
      <p:sp>
        <p:nvSpPr>
          <p:cNvPr id="5" name="Slide Number Placeholder 4"/>
          <p:cNvSpPr>
            <a:spLocks noGrp="1"/>
          </p:cNvSpPr>
          <p:nvPr>
            <p:ph type="sldNum" sz="quarter" idx="10"/>
          </p:nvPr>
        </p:nvSpPr>
        <p:spPr/>
        <p:txBody>
          <a:bodyPr/>
          <a:lstStyle/>
          <a:p>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t>67</a:t>
            </a:fld>
            <a:endParaRPr lang="en-GB" altLang="en-US" dirty="0">
              <a:latin typeface="Arial" panose="020B0604020202020204" pitchFamily="34" charset="0"/>
            </a:endParaRPr>
          </a:p>
        </p:txBody>
      </p:sp>
    </p:spTree>
    <p:extLst>
      <p:ext uri="{BB962C8B-B14F-4D97-AF65-F5344CB8AC3E}">
        <p14:creationId xmlns:p14="http://schemas.microsoft.com/office/powerpoint/2010/main" val="4343280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Question mark against red wall">
            <a:extLst>
              <a:ext uri="{FF2B5EF4-FFF2-40B4-BE49-F238E27FC236}">
                <a16:creationId xmlns:a16="http://schemas.microsoft.com/office/drawing/2014/main" id="{4FD498A3-B9E8-4574-A131-0AF98BCA257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0480" r="1" b="9092"/>
          <a:stretch/>
        </p:blipFill>
        <p:spPr>
          <a:xfrm>
            <a:off x="3523488" y="10"/>
            <a:ext cx="8668512" cy="6857990"/>
          </a:xfrm>
          <a:prstGeom prst="rect">
            <a:avLst/>
          </a:prstGeom>
        </p:spPr>
      </p:pic>
      <p:sp>
        <p:nvSpPr>
          <p:cNvPr id="2" name="Title 1">
            <a:extLst>
              <a:ext uri="{FF2B5EF4-FFF2-40B4-BE49-F238E27FC236}">
                <a16:creationId xmlns:a16="http://schemas.microsoft.com/office/drawing/2014/main" id="{0E8068B0-122B-4CD0-A6A6-476D54935E1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 Questions</a:t>
            </a:r>
          </a:p>
        </p:txBody>
      </p:sp>
    </p:spTree>
    <p:extLst>
      <p:ext uri="{BB962C8B-B14F-4D97-AF65-F5344CB8AC3E}">
        <p14:creationId xmlns:p14="http://schemas.microsoft.com/office/powerpoint/2010/main" val="982875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8429BB-856E-46F3-ABB1-CA4137282EE7}"/>
              </a:ext>
            </a:extLst>
          </p:cNvPr>
          <p:cNvSpPr>
            <a:spLocks noGrp="1"/>
          </p:cNvSpPr>
          <p:nvPr>
            <p:ph type="title"/>
          </p:nvPr>
        </p:nvSpPr>
        <p:spPr/>
        <p:txBody>
          <a:bodyPr/>
          <a:lstStyle/>
          <a:p>
            <a:r>
              <a:rPr lang="en-US" dirty="0"/>
              <a:t>Nursing Knowledge Base</a:t>
            </a:r>
          </a:p>
        </p:txBody>
      </p:sp>
      <p:sp>
        <p:nvSpPr>
          <p:cNvPr id="2" name="Content Placeholder 1">
            <a:extLst>
              <a:ext uri="{FF2B5EF4-FFF2-40B4-BE49-F238E27FC236}">
                <a16:creationId xmlns:a16="http://schemas.microsoft.com/office/drawing/2014/main" id="{C3BB140A-0798-41B9-80FD-FB6262AA83E9}"/>
              </a:ext>
            </a:extLst>
          </p:cNvPr>
          <p:cNvSpPr>
            <a:spLocks noGrp="1"/>
          </p:cNvSpPr>
          <p:nvPr>
            <p:ph idx="1"/>
          </p:nvPr>
        </p:nvSpPr>
        <p:spPr/>
        <p:txBody>
          <a:bodyPr/>
          <a:lstStyle/>
          <a:p>
            <a:r>
              <a:rPr lang="en-US" dirty="0"/>
              <a:t>Factors influencing infection prevention and control</a:t>
            </a:r>
          </a:p>
          <a:p>
            <a:pPr lvl="1"/>
            <a:r>
              <a:rPr lang="en-US" dirty="0"/>
              <a:t>Age</a:t>
            </a:r>
          </a:p>
          <a:p>
            <a:pPr lvl="1"/>
            <a:r>
              <a:rPr lang="en-US" dirty="0"/>
              <a:t>Sex</a:t>
            </a:r>
          </a:p>
          <a:p>
            <a:pPr lvl="1"/>
            <a:r>
              <a:rPr lang="en-US" dirty="0"/>
              <a:t>Nutritional status</a:t>
            </a:r>
          </a:p>
          <a:p>
            <a:pPr lvl="1"/>
            <a:r>
              <a:rPr lang="en-US" dirty="0"/>
              <a:t>Stress</a:t>
            </a:r>
          </a:p>
          <a:p>
            <a:pPr lvl="1"/>
            <a:r>
              <a:rPr lang="en-US" dirty="0"/>
              <a:t>Disease process</a:t>
            </a:r>
          </a:p>
        </p:txBody>
      </p:sp>
      <p:sp>
        <p:nvSpPr>
          <p:cNvPr id="5" name="Footer Placeholder 4">
            <a:extLst>
              <a:ext uri="{FF2B5EF4-FFF2-40B4-BE49-F238E27FC236}">
                <a16:creationId xmlns:a16="http://schemas.microsoft.com/office/drawing/2014/main" id="{0A40D858-D37E-47ED-AA96-6F2AC68B16BD}"/>
              </a:ext>
            </a:extLst>
          </p:cNvPr>
          <p:cNvSpPr>
            <a:spLocks noGrp="1"/>
          </p:cNvSpPr>
          <p:nvPr>
            <p:ph type="ftr" sz="quarter" idx="11"/>
          </p:nvPr>
        </p:nvSpPr>
        <p:spPr/>
        <p:txBody>
          <a:bodyPr/>
          <a:lstStyle/>
          <a:p>
            <a:pPr>
              <a:defRPr/>
            </a:pPr>
            <a:r>
              <a:rPr lang="en-US"/>
              <a:t>Copyright © 2021, Elsevier Inc. All Rights Reserved.</a:t>
            </a:r>
            <a:endParaRPr lang="en-US" dirty="0"/>
          </a:p>
        </p:txBody>
      </p:sp>
      <p:sp>
        <p:nvSpPr>
          <p:cNvPr id="4" name="Slide Number Placeholder 3">
            <a:extLst>
              <a:ext uri="{FF2B5EF4-FFF2-40B4-BE49-F238E27FC236}">
                <a16:creationId xmlns:a16="http://schemas.microsoft.com/office/drawing/2014/main" id="{8C0DA128-60BF-428D-89D3-E5B38ED76E8A}"/>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7</a:t>
            </a:fld>
            <a:endParaRPr lang="en-GB" altLang="en-US" dirty="0">
              <a:latin typeface="Arial" panose="020B0604020202020204" pitchFamily="34" charset="0"/>
            </a:endParaRPr>
          </a:p>
        </p:txBody>
      </p:sp>
    </p:spTree>
    <p:extLst>
      <p:ext uri="{BB962C8B-B14F-4D97-AF65-F5344CB8AC3E}">
        <p14:creationId xmlns:p14="http://schemas.microsoft.com/office/powerpoint/2010/main" val="3568764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6D0E24-E1B4-45BE-9F59-DE47EA7B2449}"/>
              </a:ext>
            </a:extLst>
          </p:cNvPr>
          <p:cNvSpPr>
            <a:spLocks noGrp="1"/>
          </p:cNvSpPr>
          <p:nvPr>
            <p:ph type="title"/>
          </p:nvPr>
        </p:nvSpPr>
        <p:spPr/>
        <p:txBody>
          <a:bodyPr/>
          <a:lstStyle/>
          <a:p>
            <a:r>
              <a:rPr lang="en-US" dirty="0"/>
              <a:t>Nursing Process: Assessment</a:t>
            </a:r>
          </a:p>
        </p:txBody>
      </p:sp>
      <p:sp>
        <p:nvSpPr>
          <p:cNvPr id="2" name="Content Placeholder 1">
            <a:extLst>
              <a:ext uri="{FF2B5EF4-FFF2-40B4-BE49-F238E27FC236}">
                <a16:creationId xmlns:a16="http://schemas.microsoft.com/office/drawing/2014/main" id="{AF01CED4-7270-4EAE-9898-EA9FB720CBED}"/>
              </a:ext>
            </a:extLst>
          </p:cNvPr>
          <p:cNvSpPr>
            <a:spLocks noGrp="1"/>
          </p:cNvSpPr>
          <p:nvPr>
            <p:ph idx="1"/>
          </p:nvPr>
        </p:nvSpPr>
        <p:spPr/>
        <p:txBody>
          <a:bodyPr/>
          <a:lstStyle/>
          <a:p>
            <a:r>
              <a:rPr lang="en-US" dirty="0"/>
              <a:t>Through the patient’s eyes</a:t>
            </a:r>
          </a:p>
          <a:p>
            <a:pPr lvl="1"/>
            <a:r>
              <a:rPr lang="en-US" dirty="0"/>
              <a:t>Past experiences</a:t>
            </a:r>
          </a:p>
          <a:p>
            <a:pPr lvl="1"/>
            <a:r>
              <a:rPr lang="en-US" dirty="0"/>
              <a:t>Knowledge of infection</a:t>
            </a:r>
          </a:p>
          <a:p>
            <a:r>
              <a:rPr lang="en-US" dirty="0"/>
              <a:t>Risk factors</a:t>
            </a:r>
          </a:p>
          <a:p>
            <a:r>
              <a:rPr lang="en-US" dirty="0"/>
              <a:t>Clinical appearance</a:t>
            </a:r>
          </a:p>
          <a:p>
            <a:r>
              <a:rPr lang="en-US" dirty="0"/>
              <a:t>Status of defense mechanisms</a:t>
            </a:r>
          </a:p>
          <a:p>
            <a:pPr lvl="1"/>
            <a:r>
              <a:rPr lang="en-US" dirty="0"/>
              <a:t>Medical therapy</a:t>
            </a:r>
          </a:p>
          <a:p>
            <a:r>
              <a:rPr lang="en-US" dirty="0"/>
              <a:t>Travel history</a:t>
            </a:r>
          </a:p>
          <a:p>
            <a:r>
              <a:rPr lang="en-US" dirty="0"/>
              <a:t>Laboratory data</a:t>
            </a:r>
          </a:p>
          <a:p>
            <a:endParaRPr lang="en-US" dirty="0"/>
          </a:p>
        </p:txBody>
      </p:sp>
      <p:sp>
        <p:nvSpPr>
          <p:cNvPr id="5" name="Footer Placeholder 4">
            <a:extLst>
              <a:ext uri="{FF2B5EF4-FFF2-40B4-BE49-F238E27FC236}">
                <a16:creationId xmlns:a16="http://schemas.microsoft.com/office/drawing/2014/main" id="{C337FA10-32D4-4829-B994-1D5F6EE55C51}"/>
              </a:ext>
            </a:extLst>
          </p:cNvPr>
          <p:cNvSpPr>
            <a:spLocks noGrp="1"/>
          </p:cNvSpPr>
          <p:nvPr>
            <p:ph type="ftr" sz="quarter" idx="11"/>
          </p:nvPr>
        </p:nvSpPr>
        <p:spPr/>
        <p:txBody>
          <a:bodyPr/>
          <a:lstStyle/>
          <a:p>
            <a:pPr>
              <a:defRPr/>
            </a:pPr>
            <a:r>
              <a:rPr lang="en-US"/>
              <a:t>Copyright © 2021, Elsevier Inc. All Rights Reserved.</a:t>
            </a:r>
            <a:endParaRPr lang="en-US" dirty="0"/>
          </a:p>
        </p:txBody>
      </p:sp>
      <p:sp>
        <p:nvSpPr>
          <p:cNvPr id="4" name="Slide Number Placeholder 3">
            <a:extLst>
              <a:ext uri="{FF2B5EF4-FFF2-40B4-BE49-F238E27FC236}">
                <a16:creationId xmlns:a16="http://schemas.microsoft.com/office/drawing/2014/main" id="{FA223C31-16F9-4EA1-9E2B-5098C24B2465}"/>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8</a:t>
            </a:fld>
            <a:endParaRPr lang="en-GB" altLang="en-US" dirty="0">
              <a:latin typeface="Arial" panose="020B0604020202020204" pitchFamily="34" charset="0"/>
            </a:endParaRPr>
          </a:p>
        </p:txBody>
      </p:sp>
    </p:spTree>
    <p:extLst>
      <p:ext uri="{BB962C8B-B14F-4D97-AF65-F5344CB8AC3E}">
        <p14:creationId xmlns:p14="http://schemas.microsoft.com/office/powerpoint/2010/main" val="3743776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1DF7E1-609D-4C8B-8FAF-0B9FC5B8D54E}"/>
              </a:ext>
            </a:extLst>
          </p:cNvPr>
          <p:cNvSpPr>
            <a:spLocks noGrp="1"/>
          </p:cNvSpPr>
          <p:nvPr>
            <p:ph type="title"/>
          </p:nvPr>
        </p:nvSpPr>
        <p:spPr/>
        <p:txBody>
          <a:bodyPr/>
          <a:lstStyle/>
          <a:p>
            <a:r>
              <a:rPr lang="en-US" dirty="0"/>
              <a:t>Nursing Process: Nursing Diagnosis/Problems</a:t>
            </a:r>
          </a:p>
        </p:txBody>
      </p:sp>
      <p:sp>
        <p:nvSpPr>
          <p:cNvPr id="2" name="Content Placeholder 1">
            <a:extLst>
              <a:ext uri="{FF2B5EF4-FFF2-40B4-BE49-F238E27FC236}">
                <a16:creationId xmlns:a16="http://schemas.microsoft.com/office/drawing/2014/main" id="{FBBBF59D-8573-48DA-9005-5B9AD140F088}"/>
              </a:ext>
            </a:extLst>
          </p:cNvPr>
          <p:cNvSpPr>
            <a:spLocks noGrp="1"/>
          </p:cNvSpPr>
          <p:nvPr>
            <p:ph idx="1"/>
          </p:nvPr>
        </p:nvSpPr>
        <p:spPr/>
        <p:txBody>
          <a:bodyPr/>
          <a:lstStyle/>
          <a:p>
            <a:r>
              <a:rPr lang="en-US" dirty="0"/>
              <a:t>Nursing diagnoses for infection:</a:t>
            </a:r>
          </a:p>
          <a:p>
            <a:pPr lvl="1"/>
            <a:r>
              <a:rPr lang="en-US" dirty="0"/>
              <a:t>Risk for Infection</a:t>
            </a:r>
          </a:p>
          <a:p>
            <a:pPr lvl="1"/>
            <a:r>
              <a:rPr lang="en-US" dirty="0"/>
              <a:t>Impaired Nutritional Status: Deficient Food Intake</a:t>
            </a:r>
          </a:p>
          <a:p>
            <a:pPr lvl="1"/>
            <a:r>
              <a:rPr lang="en-US" dirty="0"/>
              <a:t>Impaired Oral Mucous Membrane</a:t>
            </a:r>
          </a:p>
          <a:p>
            <a:pPr lvl="1"/>
            <a:r>
              <a:rPr lang="en-US" dirty="0"/>
              <a:t>Social Isolation</a:t>
            </a:r>
          </a:p>
          <a:p>
            <a:pPr lvl="1"/>
            <a:r>
              <a:rPr lang="en-US" dirty="0"/>
              <a:t>Impaired Tissue Integrity</a:t>
            </a:r>
          </a:p>
          <a:p>
            <a:pPr lvl="1"/>
            <a:endParaRPr lang="en-US" dirty="0"/>
          </a:p>
        </p:txBody>
      </p:sp>
      <p:sp>
        <p:nvSpPr>
          <p:cNvPr id="4" name="Slide Number Placeholder 3">
            <a:extLst>
              <a:ext uri="{FF2B5EF4-FFF2-40B4-BE49-F238E27FC236}">
                <a16:creationId xmlns:a16="http://schemas.microsoft.com/office/drawing/2014/main" id="{B5ED7CD2-9B6D-4FBE-8BE2-0938A9974F0E}"/>
              </a:ext>
            </a:extLst>
          </p:cNvPr>
          <p:cNvSpPr>
            <a:spLocks noGrp="1"/>
          </p:cNvSpPr>
          <p:nvPr>
            <p:ph type="sldNum" sz="quarter" idx="10"/>
          </p:nvPr>
        </p:nvSpPr>
        <p:spPr/>
        <p:txBody>
          <a:bodyPr/>
          <a:lstStyle/>
          <a:p>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t>9</a:t>
            </a:fld>
            <a:endParaRPr lang="en-GB" altLang="en-US" dirty="0">
              <a:latin typeface="Arial" panose="020B0604020202020204" pitchFamily="34" charset="0"/>
            </a:endParaRPr>
          </a:p>
        </p:txBody>
      </p:sp>
      <p:sp>
        <p:nvSpPr>
          <p:cNvPr id="5" name="Footer Placeholder 4">
            <a:extLst>
              <a:ext uri="{FF2B5EF4-FFF2-40B4-BE49-F238E27FC236}">
                <a16:creationId xmlns:a16="http://schemas.microsoft.com/office/drawing/2014/main" id="{6508A55D-A8F7-4189-8F72-47CE8F56A614}"/>
              </a:ext>
            </a:extLst>
          </p:cNvPr>
          <p:cNvSpPr>
            <a:spLocks noGrp="1"/>
          </p:cNvSpPr>
          <p:nvPr>
            <p:ph type="ftr" sz="quarter" idx="11"/>
          </p:nvPr>
        </p:nvSpPr>
        <p:spPr/>
        <p:txBody>
          <a:bodyPr/>
          <a:lstStyle/>
          <a:p>
            <a:pPr>
              <a:defRPr/>
            </a:pPr>
            <a:r>
              <a:rPr lang="en-US"/>
              <a:t>Copyright © 2021, Elsevier Inc. All Rights Reserved.</a:t>
            </a:r>
            <a:endParaRPr lang="en-US" dirty="0"/>
          </a:p>
        </p:txBody>
      </p:sp>
    </p:spTree>
    <p:extLst>
      <p:ext uri="{BB962C8B-B14F-4D97-AF65-F5344CB8AC3E}">
        <p14:creationId xmlns:p14="http://schemas.microsoft.com/office/powerpoint/2010/main" val="493155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36</TotalTime>
  <Words>7993</Words>
  <Application>Microsoft Office PowerPoint</Application>
  <PresentationFormat>Widescreen</PresentationFormat>
  <Paragraphs>909</Paragraphs>
  <Slides>68</Slides>
  <Notes>59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Trebuchet MS</vt:lpstr>
      <vt:lpstr>Wingdings 3</vt:lpstr>
      <vt:lpstr>Facet</vt:lpstr>
      <vt:lpstr>PowerPoint Presentation</vt:lpstr>
      <vt:lpstr>Scientific Knowledge Base (1 of 2)</vt:lpstr>
      <vt:lpstr>Scientific Knowledge Base (2 of 2)</vt:lpstr>
      <vt:lpstr>Chain of Infection</vt:lpstr>
      <vt:lpstr>Infectious Process</vt:lpstr>
      <vt:lpstr>The Infectious Process</vt:lpstr>
      <vt:lpstr>Nursing Knowledge Base</vt:lpstr>
      <vt:lpstr>Nursing Process: Assessment</vt:lpstr>
      <vt:lpstr>Nursing Process: Nursing Diagnosis/Problems</vt:lpstr>
      <vt:lpstr>Nursing Process: Planning</vt:lpstr>
      <vt:lpstr>Nursing Process: Implementation (1 of 6)</vt:lpstr>
      <vt:lpstr>Nursing Process: Implementation (2 of 6)</vt:lpstr>
      <vt:lpstr>Nursing Process: Implementation (3 of 6)</vt:lpstr>
      <vt:lpstr>N95 Respirator Mask</vt:lpstr>
      <vt:lpstr>Nursing Process: Implementation (4 of 6)</vt:lpstr>
      <vt:lpstr>Nursing Process: Implementation (5 of 6)</vt:lpstr>
      <vt:lpstr>My Five Moments For Hand Hygiene</vt:lpstr>
      <vt:lpstr>Nursing Process: Implementation (6 of 6)</vt:lpstr>
      <vt:lpstr>Placing Sterile Item On Sterile Field</vt:lpstr>
      <vt:lpstr>Opening Sterile Packages</vt:lpstr>
      <vt:lpstr>Nursing Process: Evaluation</vt:lpstr>
      <vt:lpstr>Safety Guidelines for Nursing Skills</vt:lpstr>
      <vt:lpstr>PowerPoint Presentation</vt:lpstr>
      <vt:lpstr>Scientific Knowledge Base </vt:lpstr>
      <vt:lpstr>Scientific Knowledge Base </vt:lpstr>
      <vt:lpstr>Nursing Knowledge Base:  The Effects of Immobility</vt:lpstr>
      <vt:lpstr>Systemic Effects (1 of 2)</vt:lpstr>
      <vt:lpstr>Systemic Effects (2 of 2)</vt:lpstr>
      <vt:lpstr>Developmental Changes</vt:lpstr>
      <vt:lpstr>Nursing Process: Assessment (1 of 2)</vt:lpstr>
      <vt:lpstr>Nursing Process: Assessment (2 of 2)</vt:lpstr>
      <vt:lpstr>Diagnosis/Problems</vt:lpstr>
      <vt:lpstr>Planning</vt:lpstr>
      <vt:lpstr>Implementation (1 of 6)</vt:lpstr>
      <vt:lpstr>Implementation (2 of 6)</vt:lpstr>
      <vt:lpstr>Implementation (3 of 6)</vt:lpstr>
      <vt:lpstr>Implementation (4 of 6)</vt:lpstr>
      <vt:lpstr>Implementation (5 of 6)</vt:lpstr>
      <vt:lpstr>Implementation (6 of 6)</vt:lpstr>
      <vt:lpstr>Evaluation</vt:lpstr>
      <vt:lpstr>Safety Guidelines for Nursing Skills</vt:lpstr>
      <vt:lpstr>Questions</vt:lpstr>
      <vt:lpstr>PowerPoint Presentation</vt:lpstr>
      <vt:lpstr>Scientific Knowledge Base (1 of 3)</vt:lpstr>
      <vt:lpstr>Scientific Knowledge Base (2 of 3)</vt:lpstr>
      <vt:lpstr>Scientific Knowledge Base (3 of 3)</vt:lpstr>
      <vt:lpstr>Factors Affecting Oxygenation</vt:lpstr>
      <vt:lpstr>Conditions Affecting  Chest Wall Movement</vt:lpstr>
      <vt:lpstr>Alterations in Respiratory Functioning</vt:lpstr>
      <vt:lpstr>Alterations in Cardiac Functioning</vt:lpstr>
      <vt:lpstr>Nursing Knowledge Base</vt:lpstr>
      <vt:lpstr>Critical Thinking</vt:lpstr>
      <vt:lpstr>Nursing Process: Assessment </vt:lpstr>
      <vt:lpstr>Nursing Process: Assessment (Cont’d)</vt:lpstr>
      <vt:lpstr>Nursing Process: Assessment (Cont’d)</vt:lpstr>
      <vt:lpstr>Nursing Diagnosis/Problems</vt:lpstr>
      <vt:lpstr>Planning</vt:lpstr>
      <vt:lpstr>Implementation: Health Promotion</vt:lpstr>
      <vt:lpstr>Implementation: Acute Care </vt:lpstr>
      <vt:lpstr>Implementation: Acute Care (Cont’d)</vt:lpstr>
      <vt:lpstr>Implementation: Acute Care (Cont’d)</vt:lpstr>
      <vt:lpstr>Implementation: Acute Care (Cont’d)</vt:lpstr>
      <vt:lpstr>Implementation: Acute Care (Cont’d)</vt:lpstr>
      <vt:lpstr>Implementation: Acute Care </vt:lpstr>
      <vt:lpstr>Implementation: Restorative and Continuing Care</vt:lpstr>
      <vt:lpstr>Evaluation</vt:lpstr>
      <vt:lpstr>Safety Guidelines</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Forde, Frances (Nursing)</dc:creator>
  <cp:lastModifiedBy>Tamara Bailey, LCAM</cp:lastModifiedBy>
  <cp:revision>5</cp:revision>
  <cp:lastPrinted>2020-10-09T04:00:41Z</cp:lastPrinted>
  <dcterms:created xsi:type="dcterms:W3CDTF">2020-10-09T03:56:15Z</dcterms:created>
  <dcterms:modified xsi:type="dcterms:W3CDTF">2021-09-27T18:48:18Z</dcterms:modified>
</cp:coreProperties>
</file>